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76" r:id="rId3"/>
    <p:sldId id="322" r:id="rId4"/>
    <p:sldId id="341" r:id="rId5"/>
    <p:sldId id="378" r:id="rId6"/>
    <p:sldId id="382" r:id="rId7"/>
    <p:sldId id="384" r:id="rId8"/>
    <p:sldId id="372" r:id="rId9"/>
    <p:sldId id="386" r:id="rId10"/>
    <p:sldId id="374" r:id="rId11"/>
    <p:sldId id="392" r:id="rId12"/>
    <p:sldId id="353" r:id="rId13"/>
    <p:sldId id="354" r:id="rId14"/>
    <p:sldId id="363" r:id="rId15"/>
    <p:sldId id="355" r:id="rId16"/>
    <p:sldId id="356" r:id="rId17"/>
    <p:sldId id="357" r:id="rId18"/>
    <p:sldId id="397" r:id="rId19"/>
    <p:sldId id="358" r:id="rId20"/>
    <p:sldId id="359" r:id="rId21"/>
    <p:sldId id="360" r:id="rId22"/>
    <p:sldId id="361" r:id="rId23"/>
    <p:sldId id="375" r:id="rId24"/>
    <p:sldId id="362" r:id="rId25"/>
    <p:sldId id="365" r:id="rId26"/>
    <p:sldId id="366" r:id="rId27"/>
    <p:sldId id="371" r:id="rId28"/>
    <p:sldId id="373" r:id="rId29"/>
    <p:sldId id="367" r:id="rId30"/>
    <p:sldId id="370" r:id="rId31"/>
    <p:sldId id="368" r:id="rId32"/>
    <p:sldId id="369" r:id="rId33"/>
    <p:sldId id="398" r:id="rId34"/>
    <p:sldId id="400" r:id="rId35"/>
    <p:sldId id="393" r:id="rId36"/>
    <p:sldId id="394" r:id="rId37"/>
    <p:sldId id="352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FFFF"/>
    <a:srgbClr val="009900"/>
    <a:srgbClr val="CC0066"/>
    <a:srgbClr val="1D528D"/>
    <a:srgbClr val="C0C0C0"/>
    <a:srgbClr val="33CCCC"/>
    <a:srgbClr val="CCCC00"/>
    <a:srgbClr val="FF99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94660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67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BB943-DD1E-4FC1-96CE-999123BD29EE}" type="doc">
      <dgm:prSet loTypeId="urn:microsoft.com/office/officeart/2005/8/layout/pyramid2" loCatId="list" qsTypeId="urn:microsoft.com/office/officeart/2005/8/quickstyle/simple5" qsCatId="simple" csTypeId="urn:microsoft.com/office/officeart/2005/8/colors/accent2_2" csCatId="accent2" phldr="1"/>
      <dgm:spPr/>
    </dgm:pt>
    <dgm:pt modelId="{DBFB92D0-0ED9-457A-9ECA-6869082D4083}">
      <dgm:prSet phldrT="[Текст]"/>
      <dgm:spPr>
        <a:ln>
          <a:solidFill>
            <a:schemeClr val="tx1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80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B4D6F82F-7045-4DD8-B2E8-6C5055859B5F}" type="parTrans" cxnId="{26A44DD1-73D2-404C-9986-751861B18689}">
      <dgm:prSet/>
      <dgm:spPr/>
      <dgm:t>
        <a:bodyPr/>
        <a:lstStyle/>
        <a:p>
          <a:endParaRPr lang="ru-RU"/>
        </a:p>
      </dgm:t>
    </dgm:pt>
    <dgm:pt modelId="{B7FF60BF-7BCC-4BD9-9DC3-B7326A9474BD}" type="sibTrans" cxnId="{26A44DD1-73D2-404C-9986-751861B18689}">
      <dgm:prSet/>
      <dgm:spPr/>
      <dgm:t>
        <a:bodyPr/>
        <a:lstStyle/>
        <a:p>
          <a:endParaRPr lang="ru-RU"/>
        </a:p>
      </dgm:t>
    </dgm:pt>
    <dgm:pt modelId="{8394749D-02DE-4A1F-9E4D-5CBB613D5901}">
      <dgm:prSet phldrT="[Текст]"/>
      <dgm:spPr>
        <a:ln>
          <a:solidFill>
            <a:schemeClr val="tx1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2362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F898B277-6137-4D8F-94B6-749DB821A726}" type="parTrans" cxnId="{6BEA253C-9016-4D51-93E3-D4A94DF54C8A}">
      <dgm:prSet/>
      <dgm:spPr/>
      <dgm:t>
        <a:bodyPr/>
        <a:lstStyle/>
        <a:p>
          <a:endParaRPr lang="ru-RU"/>
        </a:p>
      </dgm:t>
    </dgm:pt>
    <dgm:pt modelId="{0F53F886-81DC-422C-B612-82BF7F75E282}" type="sibTrans" cxnId="{6BEA253C-9016-4D51-93E3-D4A94DF54C8A}">
      <dgm:prSet/>
      <dgm:spPr/>
      <dgm:t>
        <a:bodyPr/>
        <a:lstStyle/>
        <a:p>
          <a:endParaRPr lang="ru-RU"/>
        </a:p>
      </dgm:t>
    </dgm:pt>
    <dgm:pt modelId="{41FA80C4-E9E2-442A-9F2A-76987ED9261D}">
      <dgm:prSet phldrT="[Текст]"/>
      <dgm:spPr>
        <a:ln>
          <a:solidFill>
            <a:schemeClr val="tx1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84951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065BEF19-41CA-472E-AB53-EF291E804096}" type="parTrans" cxnId="{D4550B65-51A6-4A21-902B-D409EFDC9BF3}">
      <dgm:prSet/>
      <dgm:spPr/>
      <dgm:t>
        <a:bodyPr/>
        <a:lstStyle/>
        <a:p>
          <a:endParaRPr lang="ru-RU"/>
        </a:p>
      </dgm:t>
    </dgm:pt>
    <dgm:pt modelId="{D96990FE-541D-4F24-99EF-AC6FBFA2BFE1}" type="sibTrans" cxnId="{D4550B65-51A6-4A21-902B-D409EFDC9BF3}">
      <dgm:prSet/>
      <dgm:spPr/>
      <dgm:t>
        <a:bodyPr/>
        <a:lstStyle/>
        <a:p>
          <a:endParaRPr lang="ru-RU"/>
        </a:p>
      </dgm:t>
    </dgm:pt>
    <dgm:pt modelId="{EBBD3F8A-C625-4FE3-8FD3-447A54C7F67D}">
      <dgm:prSet/>
      <dgm:spPr>
        <a:ln>
          <a:solidFill>
            <a:schemeClr val="tx1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73416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9EF64979-0645-4684-9586-AF0C157CC0F2}" type="parTrans" cxnId="{1DB497C0-51E2-41E9-9F41-BE872E63742C}">
      <dgm:prSet/>
      <dgm:spPr/>
      <dgm:t>
        <a:bodyPr/>
        <a:lstStyle/>
        <a:p>
          <a:endParaRPr lang="ru-RU"/>
        </a:p>
      </dgm:t>
    </dgm:pt>
    <dgm:pt modelId="{1E93E823-96D8-49EA-9EC2-792FE034EA56}" type="sibTrans" cxnId="{1DB497C0-51E2-41E9-9F41-BE872E63742C}">
      <dgm:prSet/>
      <dgm:spPr/>
      <dgm:t>
        <a:bodyPr/>
        <a:lstStyle/>
        <a:p>
          <a:endParaRPr lang="ru-RU"/>
        </a:p>
      </dgm:t>
    </dgm:pt>
    <dgm:pt modelId="{4EA2090B-BFB6-480F-A0C4-B20FFEF1F1CB}" type="pres">
      <dgm:prSet presAssocID="{2F6BB943-DD1E-4FC1-96CE-999123BD29EE}" presName="compositeShape" presStyleCnt="0">
        <dgm:presLayoutVars>
          <dgm:dir/>
          <dgm:resizeHandles/>
        </dgm:presLayoutVars>
      </dgm:prSet>
      <dgm:spPr/>
    </dgm:pt>
    <dgm:pt modelId="{9ACB4654-FB06-4A1D-9BD7-8AB74E522CC5}" type="pres">
      <dgm:prSet presAssocID="{2F6BB943-DD1E-4FC1-96CE-999123BD29EE}" presName="pyramid" presStyleLbl="node1" presStyleIdx="0" presStyleCnt="1" custLinFactNeighborX="78"/>
      <dgm:spPr>
        <a:solidFill>
          <a:schemeClr val="bg1">
            <a:lumMod val="50000"/>
          </a:schemeClr>
        </a:solidFill>
      </dgm:spPr>
    </dgm:pt>
    <dgm:pt modelId="{DE13C76E-C930-40F1-9419-42184045A7A8}" type="pres">
      <dgm:prSet presAssocID="{2F6BB943-DD1E-4FC1-96CE-999123BD29EE}" presName="theList" presStyleCnt="0"/>
      <dgm:spPr/>
    </dgm:pt>
    <dgm:pt modelId="{67D4E225-B2C2-46ED-9D39-6ED78CCB3A4F}" type="pres">
      <dgm:prSet presAssocID="{DBFB92D0-0ED9-457A-9ECA-6869082D4083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AAE15-2284-4E1B-9123-9099FCAC1867}" type="pres">
      <dgm:prSet presAssocID="{DBFB92D0-0ED9-457A-9ECA-6869082D4083}" presName="aSpace" presStyleCnt="0"/>
      <dgm:spPr/>
    </dgm:pt>
    <dgm:pt modelId="{FDBDF61B-C311-4E94-AD41-8F182981B941}" type="pres">
      <dgm:prSet presAssocID="{8394749D-02DE-4A1F-9E4D-5CBB613D5901}" presName="aNode" presStyleLbl="fgAcc1" presStyleIdx="1" presStyleCnt="4" custLinFactNeighborX="-181" custLinFactNeighborY="7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C3D55-BB8B-4879-AA87-7ED1616EA873}" type="pres">
      <dgm:prSet presAssocID="{8394749D-02DE-4A1F-9E4D-5CBB613D5901}" presName="aSpace" presStyleCnt="0"/>
      <dgm:spPr/>
    </dgm:pt>
    <dgm:pt modelId="{7BD274EE-12E9-447D-B119-5083886369E1}" type="pres">
      <dgm:prSet presAssocID="{41FA80C4-E9E2-442A-9F2A-76987ED9261D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3536E-821F-471B-866A-B80B9CC5CA20}" type="pres">
      <dgm:prSet presAssocID="{41FA80C4-E9E2-442A-9F2A-76987ED9261D}" presName="aSpace" presStyleCnt="0"/>
      <dgm:spPr/>
    </dgm:pt>
    <dgm:pt modelId="{D1761087-1942-4088-A0FD-425E9A56854A}" type="pres">
      <dgm:prSet presAssocID="{EBBD3F8A-C625-4FE3-8FD3-447A54C7F67D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779B3-B7F0-4E88-8E6B-5CF89FF1BFE5}" type="pres">
      <dgm:prSet presAssocID="{EBBD3F8A-C625-4FE3-8FD3-447A54C7F67D}" presName="aSpace" presStyleCnt="0"/>
      <dgm:spPr/>
    </dgm:pt>
  </dgm:ptLst>
  <dgm:cxnLst>
    <dgm:cxn modelId="{D6BB39A5-F1B1-4A3D-9B95-198F6E4E168F}" type="presOf" srcId="{8394749D-02DE-4A1F-9E4D-5CBB613D5901}" destId="{FDBDF61B-C311-4E94-AD41-8F182981B941}" srcOrd="0" destOrd="0" presId="urn:microsoft.com/office/officeart/2005/8/layout/pyramid2"/>
    <dgm:cxn modelId="{46C6662F-B177-446F-8DF7-FFD598D7B4B7}" type="presOf" srcId="{EBBD3F8A-C625-4FE3-8FD3-447A54C7F67D}" destId="{D1761087-1942-4088-A0FD-425E9A56854A}" srcOrd="0" destOrd="0" presId="urn:microsoft.com/office/officeart/2005/8/layout/pyramid2"/>
    <dgm:cxn modelId="{370641B1-38D9-4D9E-9171-862425817590}" type="presOf" srcId="{41FA80C4-E9E2-442A-9F2A-76987ED9261D}" destId="{7BD274EE-12E9-447D-B119-5083886369E1}" srcOrd="0" destOrd="0" presId="urn:microsoft.com/office/officeart/2005/8/layout/pyramid2"/>
    <dgm:cxn modelId="{61A77F95-FFB8-4F62-AE2D-0668E7A50C44}" type="presOf" srcId="{2F6BB943-DD1E-4FC1-96CE-999123BD29EE}" destId="{4EA2090B-BFB6-480F-A0C4-B20FFEF1F1CB}" srcOrd="0" destOrd="0" presId="urn:microsoft.com/office/officeart/2005/8/layout/pyramid2"/>
    <dgm:cxn modelId="{81BC66E6-EFA1-4AAC-9A20-56EA9E9AC746}" type="presOf" srcId="{DBFB92D0-0ED9-457A-9ECA-6869082D4083}" destId="{67D4E225-B2C2-46ED-9D39-6ED78CCB3A4F}" srcOrd="0" destOrd="0" presId="urn:microsoft.com/office/officeart/2005/8/layout/pyramid2"/>
    <dgm:cxn modelId="{1DB497C0-51E2-41E9-9F41-BE872E63742C}" srcId="{2F6BB943-DD1E-4FC1-96CE-999123BD29EE}" destId="{EBBD3F8A-C625-4FE3-8FD3-447A54C7F67D}" srcOrd="3" destOrd="0" parTransId="{9EF64979-0645-4684-9586-AF0C157CC0F2}" sibTransId="{1E93E823-96D8-49EA-9EC2-792FE034EA56}"/>
    <dgm:cxn modelId="{6BEA253C-9016-4D51-93E3-D4A94DF54C8A}" srcId="{2F6BB943-DD1E-4FC1-96CE-999123BD29EE}" destId="{8394749D-02DE-4A1F-9E4D-5CBB613D5901}" srcOrd="1" destOrd="0" parTransId="{F898B277-6137-4D8F-94B6-749DB821A726}" sibTransId="{0F53F886-81DC-422C-B612-82BF7F75E282}"/>
    <dgm:cxn modelId="{26A44DD1-73D2-404C-9986-751861B18689}" srcId="{2F6BB943-DD1E-4FC1-96CE-999123BD29EE}" destId="{DBFB92D0-0ED9-457A-9ECA-6869082D4083}" srcOrd="0" destOrd="0" parTransId="{B4D6F82F-7045-4DD8-B2E8-6C5055859B5F}" sibTransId="{B7FF60BF-7BCC-4BD9-9DC3-B7326A9474BD}"/>
    <dgm:cxn modelId="{D4550B65-51A6-4A21-902B-D409EFDC9BF3}" srcId="{2F6BB943-DD1E-4FC1-96CE-999123BD29EE}" destId="{41FA80C4-E9E2-442A-9F2A-76987ED9261D}" srcOrd="2" destOrd="0" parTransId="{065BEF19-41CA-472E-AB53-EF291E804096}" sibTransId="{D96990FE-541D-4F24-99EF-AC6FBFA2BFE1}"/>
    <dgm:cxn modelId="{47391BF4-8F2B-42E2-850B-805333397330}" type="presParOf" srcId="{4EA2090B-BFB6-480F-A0C4-B20FFEF1F1CB}" destId="{9ACB4654-FB06-4A1D-9BD7-8AB74E522CC5}" srcOrd="0" destOrd="0" presId="urn:microsoft.com/office/officeart/2005/8/layout/pyramid2"/>
    <dgm:cxn modelId="{D97B82DB-B0BC-41E9-B520-FBEF6649419D}" type="presParOf" srcId="{4EA2090B-BFB6-480F-A0C4-B20FFEF1F1CB}" destId="{DE13C76E-C930-40F1-9419-42184045A7A8}" srcOrd="1" destOrd="0" presId="urn:microsoft.com/office/officeart/2005/8/layout/pyramid2"/>
    <dgm:cxn modelId="{FB27E6ED-C965-4263-8AE5-A22056DA9AA6}" type="presParOf" srcId="{DE13C76E-C930-40F1-9419-42184045A7A8}" destId="{67D4E225-B2C2-46ED-9D39-6ED78CCB3A4F}" srcOrd="0" destOrd="0" presId="urn:microsoft.com/office/officeart/2005/8/layout/pyramid2"/>
    <dgm:cxn modelId="{EFF6EDD0-E9BC-4E9E-B962-3223B22D938F}" type="presParOf" srcId="{DE13C76E-C930-40F1-9419-42184045A7A8}" destId="{BEFAAE15-2284-4E1B-9123-9099FCAC1867}" srcOrd="1" destOrd="0" presId="urn:microsoft.com/office/officeart/2005/8/layout/pyramid2"/>
    <dgm:cxn modelId="{CA6785CA-17AE-4B9A-97F8-08DB940112AD}" type="presParOf" srcId="{DE13C76E-C930-40F1-9419-42184045A7A8}" destId="{FDBDF61B-C311-4E94-AD41-8F182981B941}" srcOrd="2" destOrd="0" presId="urn:microsoft.com/office/officeart/2005/8/layout/pyramid2"/>
    <dgm:cxn modelId="{2893507E-3856-47E1-900C-BDCE9DBFBF39}" type="presParOf" srcId="{DE13C76E-C930-40F1-9419-42184045A7A8}" destId="{550C3D55-BB8B-4879-AA87-7ED1616EA873}" srcOrd="3" destOrd="0" presId="urn:microsoft.com/office/officeart/2005/8/layout/pyramid2"/>
    <dgm:cxn modelId="{9BA2627C-FF1A-4EA7-B445-5F5C29D7CD75}" type="presParOf" srcId="{DE13C76E-C930-40F1-9419-42184045A7A8}" destId="{7BD274EE-12E9-447D-B119-5083886369E1}" srcOrd="4" destOrd="0" presId="urn:microsoft.com/office/officeart/2005/8/layout/pyramid2"/>
    <dgm:cxn modelId="{9E72356F-50B7-45AA-9D22-14728936C04A}" type="presParOf" srcId="{DE13C76E-C930-40F1-9419-42184045A7A8}" destId="{66A3536E-821F-471B-866A-B80B9CC5CA20}" srcOrd="5" destOrd="0" presId="urn:microsoft.com/office/officeart/2005/8/layout/pyramid2"/>
    <dgm:cxn modelId="{CE9779CC-3C85-481A-B2CF-46E82FEA40A1}" type="presParOf" srcId="{DE13C76E-C930-40F1-9419-42184045A7A8}" destId="{D1761087-1942-4088-A0FD-425E9A56854A}" srcOrd="6" destOrd="0" presId="urn:microsoft.com/office/officeart/2005/8/layout/pyramid2"/>
    <dgm:cxn modelId="{4FEFFC21-25C9-4805-9381-1F1A142718EF}" type="presParOf" srcId="{DE13C76E-C930-40F1-9419-42184045A7A8}" destId="{F92779B3-B7F0-4E88-8E6B-5CF89FF1BFE5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CB4654-FB06-4A1D-9BD7-8AB74E522CC5}">
      <dsp:nvSpPr>
        <dsp:cNvPr id="0" name=""/>
        <dsp:cNvSpPr/>
      </dsp:nvSpPr>
      <dsp:spPr>
        <a:xfrm>
          <a:off x="714369" y="0"/>
          <a:ext cx="4064000" cy="4064000"/>
        </a:xfrm>
        <a:prstGeom prst="triangl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D4E225-B2C2-46ED-9D39-6ED78CCB3A4F}">
      <dsp:nvSpPr>
        <dsp:cNvPr id="0" name=""/>
        <dsp:cNvSpPr/>
      </dsp:nvSpPr>
      <dsp:spPr>
        <a:xfrm>
          <a:off x="2743199" y="406796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accent5">
                  <a:lumMod val="50000"/>
                </a:schemeClr>
              </a:solidFill>
            </a:rPr>
            <a:t>80</a:t>
          </a:r>
          <a:endParaRPr lang="ru-RU" sz="31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743199" y="406796"/>
        <a:ext cx="2641600" cy="722312"/>
      </dsp:txXfrm>
    </dsp:sp>
    <dsp:sp modelId="{FDBDF61B-C311-4E94-AD41-8F182981B941}">
      <dsp:nvSpPr>
        <dsp:cNvPr id="0" name=""/>
        <dsp:cNvSpPr/>
      </dsp:nvSpPr>
      <dsp:spPr>
        <a:xfrm>
          <a:off x="2738418" y="1226409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accent5">
                  <a:lumMod val="50000"/>
                </a:schemeClr>
              </a:solidFill>
            </a:rPr>
            <a:t>2362</a:t>
          </a:r>
          <a:endParaRPr lang="ru-RU" sz="31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738418" y="1226409"/>
        <a:ext cx="2641600" cy="722312"/>
      </dsp:txXfrm>
    </dsp:sp>
    <dsp:sp modelId="{7BD274EE-12E9-447D-B119-5083886369E1}">
      <dsp:nvSpPr>
        <dsp:cNvPr id="0" name=""/>
        <dsp:cNvSpPr/>
      </dsp:nvSpPr>
      <dsp:spPr>
        <a:xfrm>
          <a:off x="2743199" y="2032000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accent5">
                  <a:lumMod val="50000"/>
                </a:schemeClr>
              </a:solidFill>
            </a:rPr>
            <a:t>84951</a:t>
          </a:r>
          <a:endParaRPr lang="ru-RU" sz="31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743199" y="2032000"/>
        <a:ext cx="2641600" cy="722312"/>
      </dsp:txXfrm>
    </dsp:sp>
    <dsp:sp modelId="{D1761087-1942-4088-A0FD-425E9A56854A}">
      <dsp:nvSpPr>
        <dsp:cNvPr id="0" name=""/>
        <dsp:cNvSpPr/>
      </dsp:nvSpPr>
      <dsp:spPr>
        <a:xfrm>
          <a:off x="2743199" y="2844601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tx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accent5">
                  <a:lumMod val="50000"/>
                </a:schemeClr>
              </a:solidFill>
            </a:rPr>
            <a:t>73416</a:t>
          </a:r>
          <a:endParaRPr lang="ru-RU" sz="31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743199" y="2844601"/>
        <a:ext cx="2641600" cy="722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B28047-44C3-423E-AC26-5DE8B325098B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742AF1-B9FB-44D7-8B2B-95D344AE6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8"/>
          <p:cNvGrpSpPr>
            <a:grpSpLocks/>
          </p:cNvGrpSpPr>
          <p:nvPr/>
        </p:nvGrpSpPr>
        <p:grpSpPr bwMode="auto">
          <a:xfrm>
            <a:off x="-4763" y="2209800"/>
            <a:ext cx="9148763" cy="4648200"/>
            <a:chOff x="-3" y="1392"/>
            <a:chExt cx="5763" cy="2928"/>
          </a:xfrm>
        </p:grpSpPr>
        <p:sp>
          <p:nvSpPr>
            <p:cNvPr id="5" name="Rectangle 19"/>
            <p:cNvSpPr>
              <a:spLocks noChangeArrowheads="1"/>
            </p:cNvSpPr>
            <p:nvPr/>
          </p:nvSpPr>
          <p:spPr bwMode="gray">
            <a:xfrm>
              <a:off x="5" y="1428"/>
              <a:ext cx="5755" cy="28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16" y="1403"/>
              <a:ext cx="1585" cy="2896"/>
              <a:chOff x="116" y="-3"/>
              <a:chExt cx="1585" cy="2896"/>
            </a:xfrm>
          </p:grpSpPr>
          <p:grpSp>
            <p:nvGrpSpPr>
              <p:cNvPr id="168" name="Group 21"/>
              <p:cNvGrpSpPr>
                <a:grpSpLocks/>
              </p:cNvGrpSpPr>
              <p:nvPr userDrawn="1"/>
            </p:nvGrpSpPr>
            <p:grpSpPr bwMode="auto">
              <a:xfrm>
                <a:off x="116" y="-3"/>
                <a:ext cx="748" cy="2893"/>
                <a:chOff x="116" y="-3"/>
                <a:chExt cx="748" cy="2893"/>
              </a:xfrm>
            </p:grpSpPr>
            <p:sp>
              <p:nvSpPr>
                <p:cNvPr id="196" name="Line 22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7" name="Line 23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8" name="Line 24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9" name="Line 25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0" name="Line 26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1" name="Line 27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2" name="Oval 28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3" name="Oval 29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" name="Oval 30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5" name="Oval 31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" name="Oval 32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" name="Oval 33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8" name="Oval 34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9" name="Oval 35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0" name="Oval 36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1" name="Oval 37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2" name="Oval 38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" name="Oval 39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" name="Oval 40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5" name="Oval 41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6" name="Oval 42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7" name="Oval 43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8" name="Oval 44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9" name="Oval 45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0" name="Oval 46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1" name="Oval 47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69" name="Group 48"/>
              <p:cNvGrpSpPr>
                <a:grpSpLocks/>
              </p:cNvGrpSpPr>
              <p:nvPr userDrawn="1"/>
            </p:nvGrpSpPr>
            <p:grpSpPr bwMode="auto">
              <a:xfrm>
                <a:off x="953" y="0"/>
                <a:ext cx="748" cy="2893"/>
                <a:chOff x="116" y="-3"/>
                <a:chExt cx="748" cy="2893"/>
              </a:xfrm>
            </p:grpSpPr>
            <p:sp>
              <p:nvSpPr>
                <p:cNvPr id="170" name="Line 49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1" name="Line 50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2" name="Line 51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3" name="Line 52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4" name="Line 53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5" name="Line 54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" name="Oval 55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7" name="Oval 56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8" name="Oval 57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9" name="Oval 58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0" name="Oval 59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1" name="Oval 60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2" name="Oval 61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3" name="Oval 62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4" name="Oval 63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5" name="Oval 64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6" name="Oval 65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7" name="Oval 66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8" name="Oval 67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9" name="Oval 68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0" name="Oval 69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1" name="Oval 70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2" name="Oval 71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3" name="Oval 72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4" name="Oval 73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5" name="Oval 74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" name="Group 75"/>
            <p:cNvGrpSpPr>
              <a:grpSpLocks/>
            </p:cNvGrpSpPr>
            <p:nvPr/>
          </p:nvGrpSpPr>
          <p:grpSpPr bwMode="auto">
            <a:xfrm>
              <a:off x="1791" y="1406"/>
              <a:ext cx="1585" cy="2896"/>
              <a:chOff x="116" y="-3"/>
              <a:chExt cx="1585" cy="2896"/>
            </a:xfrm>
          </p:grpSpPr>
          <p:grpSp>
            <p:nvGrpSpPr>
              <p:cNvPr id="114" name="Group 76"/>
              <p:cNvGrpSpPr>
                <a:grpSpLocks/>
              </p:cNvGrpSpPr>
              <p:nvPr userDrawn="1"/>
            </p:nvGrpSpPr>
            <p:grpSpPr bwMode="auto">
              <a:xfrm>
                <a:off x="116" y="-3"/>
                <a:ext cx="748" cy="2893"/>
                <a:chOff x="116" y="-3"/>
                <a:chExt cx="748" cy="2893"/>
              </a:xfrm>
            </p:grpSpPr>
            <p:sp>
              <p:nvSpPr>
                <p:cNvPr id="142" name="Line 77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Line 78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4" name="Line 79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5" name="Line 80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Line 81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7" name="Line 82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8" name="Oval 83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9" name="Oval 84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0" name="Oval 85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1" name="Oval 86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2" name="Oval 87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" name="Oval 88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" name="Oval 89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5" name="Oval 90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6" name="Oval 91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7" name="Oval 92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8" name="Oval 93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9" name="Oval 94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0" name="Oval 95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1" name="Oval 96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2" name="Oval 97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3" name="Oval 98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4" name="Oval 99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5" name="Oval 100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6" name="Oval 101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7" name="Oval 102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5" name="Group 103"/>
              <p:cNvGrpSpPr>
                <a:grpSpLocks/>
              </p:cNvGrpSpPr>
              <p:nvPr userDrawn="1"/>
            </p:nvGrpSpPr>
            <p:grpSpPr bwMode="auto">
              <a:xfrm>
                <a:off x="953" y="0"/>
                <a:ext cx="748" cy="2893"/>
                <a:chOff x="116" y="-3"/>
                <a:chExt cx="748" cy="2893"/>
              </a:xfrm>
            </p:grpSpPr>
            <p:sp>
              <p:nvSpPr>
                <p:cNvPr id="116" name="Line 104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" name="Line 105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" name="Line 106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" name="Line 107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" name="Line 108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" name="Line 109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" name="Oval 110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" name="Oval 111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" name="Oval 112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" name="Oval 113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" name="Oval 114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" name="Oval 115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" name="Oval 116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" name="Oval 117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" name="Oval 118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" name="Oval 119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" name="Oval 120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" name="Oval 121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" name="Oval 122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" name="Oval 123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" name="Oval 124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" name="Oval 125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" name="Oval 126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" name="Oval 127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0" name="Oval 128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1" name="Oval 129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3470" y="1406"/>
              <a:ext cx="1585" cy="2896"/>
              <a:chOff x="116" y="-3"/>
              <a:chExt cx="1585" cy="2896"/>
            </a:xfrm>
          </p:grpSpPr>
          <p:grpSp>
            <p:nvGrpSpPr>
              <p:cNvPr id="60" name="Group 131"/>
              <p:cNvGrpSpPr>
                <a:grpSpLocks/>
              </p:cNvGrpSpPr>
              <p:nvPr userDrawn="1"/>
            </p:nvGrpSpPr>
            <p:grpSpPr bwMode="auto">
              <a:xfrm>
                <a:off x="116" y="-3"/>
                <a:ext cx="748" cy="2893"/>
                <a:chOff x="116" y="-3"/>
                <a:chExt cx="748" cy="2893"/>
              </a:xfrm>
            </p:grpSpPr>
            <p:sp>
              <p:nvSpPr>
                <p:cNvPr id="88" name="Line 132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9" name="Line 133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0" name="Line 134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1" name="Line 135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" name="Line 136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3" name="Line 137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4" name="Oval 138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5" name="Oval 139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6" name="Oval 140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7" name="Oval 141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8" name="Oval 142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9" name="Oval 143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0" name="Oval 144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1" name="Oval 145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2" name="Oval 146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" name="Oval 147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" name="Oval 148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" name="Oval 149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6" name="Oval 150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7" name="Oval 151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8" name="Oval 152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9" name="Oval 153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0" name="Oval 154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" name="Oval 155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" name="Oval 156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" name="Oval 157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Group 158"/>
              <p:cNvGrpSpPr>
                <a:grpSpLocks/>
              </p:cNvGrpSpPr>
              <p:nvPr userDrawn="1"/>
            </p:nvGrpSpPr>
            <p:grpSpPr bwMode="auto">
              <a:xfrm>
                <a:off x="953" y="0"/>
                <a:ext cx="748" cy="2893"/>
                <a:chOff x="116" y="-3"/>
                <a:chExt cx="748" cy="2893"/>
              </a:xfrm>
            </p:grpSpPr>
            <p:sp>
              <p:nvSpPr>
                <p:cNvPr id="62" name="Line 159"/>
                <p:cNvSpPr>
                  <a:spLocks noChangeShapeType="1"/>
                </p:cNvSpPr>
                <p:nvPr userDrawn="1"/>
              </p:nvSpPr>
              <p:spPr bwMode="gray">
                <a:xfrm>
                  <a:off x="144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3" name="Line 160"/>
                <p:cNvSpPr>
                  <a:spLocks noChangeShapeType="1"/>
                </p:cNvSpPr>
                <p:nvPr userDrawn="1"/>
              </p:nvSpPr>
              <p:spPr bwMode="gray">
                <a:xfrm>
                  <a:off x="295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" name="Line 161"/>
                <p:cNvSpPr>
                  <a:spLocks noChangeShapeType="1"/>
                </p:cNvSpPr>
                <p:nvPr userDrawn="1"/>
              </p:nvSpPr>
              <p:spPr bwMode="gray">
                <a:xfrm>
                  <a:off x="431" y="0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5" name="Line 162"/>
                <p:cNvSpPr>
                  <a:spLocks noChangeShapeType="1"/>
                </p:cNvSpPr>
                <p:nvPr userDrawn="1"/>
              </p:nvSpPr>
              <p:spPr bwMode="gray">
                <a:xfrm>
                  <a:off x="567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6" name="Line 163"/>
                <p:cNvSpPr>
                  <a:spLocks noChangeShapeType="1"/>
                </p:cNvSpPr>
                <p:nvPr userDrawn="1"/>
              </p:nvSpPr>
              <p:spPr bwMode="gray">
                <a:xfrm>
                  <a:off x="703" y="4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" name="Line 164"/>
                <p:cNvSpPr>
                  <a:spLocks noChangeShapeType="1"/>
                </p:cNvSpPr>
                <p:nvPr userDrawn="1"/>
              </p:nvSpPr>
              <p:spPr bwMode="gray">
                <a:xfrm>
                  <a:off x="839" y="-3"/>
                  <a:ext cx="0" cy="28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8" name="Oval 165"/>
                <p:cNvSpPr>
                  <a:spLocks noChangeArrowheads="1"/>
                </p:cNvSpPr>
                <p:nvPr userDrawn="1"/>
              </p:nvSpPr>
              <p:spPr bwMode="gray">
                <a:xfrm>
                  <a:off x="122" y="36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" name="Oval 166"/>
                <p:cNvSpPr>
                  <a:spLocks noChangeArrowheads="1"/>
                </p:cNvSpPr>
                <p:nvPr userDrawn="1"/>
              </p:nvSpPr>
              <p:spPr bwMode="gray">
                <a:xfrm>
                  <a:off x="120" y="774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0" name="Oval 167"/>
                <p:cNvSpPr>
                  <a:spLocks noChangeArrowheads="1"/>
                </p:cNvSpPr>
                <p:nvPr userDrawn="1"/>
              </p:nvSpPr>
              <p:spPr bwMode="gray">
                <a:xfrm>
                  <a:off x="410" y="9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" name="Oval 168"/>
                <p:cNvSpPr>
                  <a:spLocks noChangeArrowheads="1"/>
                </p:cNvSpPr>
                <p:nvPr userDrawn="1"/>
              </p:nvSpPr>
              <p:spPr bwMode="gray">
                <a:xfrm>
                  <a:off x="410" y="77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" name="Oval 169"/>
                <p:cNvSpPr>
                  <a:spLocks noChangeArrowheads="1"/>
                </p:cNvSpPr>
                <p:nvPr userDrawn="1"/>
              </p:nvSpPr>
              <p:spPr bwMode="gray">
                <a:xfrm>
                  <a:off x="680" y="5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" name="Oval 170"/>
                <p:cNvSpPr>
                  <a:spLocks noChangeArrowheads="1"/>
                </p:cNvSpPr>
                <p:nvPr userDrawn="1"/>
              </p:nvSpPr>
              <p:spPr bwMode="gray">
                <a:xfrm>
                  <a:off x="680" y="119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" name="Oval 171"/>
                <p:cNvSpPr>
                  <a:spLocks noChangeArrowheads="1"/>
                </p:cNvSpPr>
                <p:nvPr userDrawn="1"/>
              </p:nvSpPr>
              <p:spPr bwMode="gray">
                <a:xfrm>
                  <a:off x="816" y="64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Oval 172"/>
                <p:cNvSpPr>
                  <a:spLocks noChangeArrowheads="1"/>
                </p:cNvSpPr>
                <p:nvPr userDrawn="1"/>
              </p:nvSpPr>
              <p:spPr bwMode="gray">
                <a:xfrm>
                  <a:off x="122" y="106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Oval 173"/>
                <p:cNvSpPr>
                  <a:spLocks noChangeArrowheads="1"/>
                </p:cNvSpPr>
                <p:nvPr userDrawn="1"/>
              </p:nvSpPr>
              <p:spPr bwMode="gray">
                <a:xfrm>
                  <a:off x="120" y="1451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Oval 174"/>
                <p:cNvSpPr>
                  <a:spLocks noChangeArrowheads="1"/>
                </p:cNvSpPr>
                <p:nvPr userDrawn="1"/>
              </p:nvSpPr>
              <p:spPr bwMode="gray">
                <a:xfrm>
                  <a:off x="125" y="172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Oval 175"/>
                <p:cNvSpPr>
                  <a:spLocks noChangeArrowheads="1"/>
                </p:cNvSpPr>
                <p:nvPr userDrawn="1"/>
              </p:nvSpPr>
              <p:spPr bwMode="gray">
                <a:xfrm>
                  <a:off x="408" y="146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Oval 176"/>
                <p:cNvSpPr>
                  <a:spLocks noChangeArrowheads="1"/>
                </p:cNvSpPr>
                <p:nvPr userDrawn="1"/>
              </p:nvSpPr>
              <p:spPr bwMode="gray">
                <a:xfrm>
                  <a:off x="820" y="1329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0" name="Oval 177"/>
                <p:cNvSpPr>
                  <a:spLocks noChangeArrowheads="1"/>
                </p:cNvSpPr>
                <p:nvPr userDrawn="1"/>
              </p:nvSpPr>
              <p:spPr bwMode="gray">
                <a:xfrm>
                  <a:off x="118" y="214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1" name="Oval 178"/>
                <p:cNvSpPr>
                  <a:spLocks noChangeArrowheads="1"/>
                </p:cNvSpPr>
                <p:nvPr userDrawn="1"/>
              </p:nvSpPr>
              <p:spPr bwMode="gray">
                <a:xfrm>
                  <a:off x="116" y="241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2" name="Oval 179"/>
                <p:cNvSpPr>
                  <a:spLocks noChangeArrowheads="1"/>
                </p:cNvSpPr>
                <p:nvPr userDrawn="1"/>
              </p:nvSpPr>
              <p:spPr bwMode="gray">
                <a:xfrm>
                  <a:off x="682" y="1865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3" name="Oval 180"/>
                <p:cNvSpPr>
                  <a:spLocks noChangeArrowheads="1"/>
                </p:cNvSpPr>
                <p:nvPr userDrawn="1"/>
              </p:nvSpPr>
              <p:spPr bwMode="gray">
                <a:xfrm>
                  <a:off x="406" y="2147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4" name="Oval 181"/>
                <p:cNvSpPr>
                  <a:spLocks noChangeArrowheads="1"/>
                </p:cNvSpPr>
                <p:nvPr userDrawn="1"/>
              </p:nvSpPr>
              <p:spPr bwMode="gray">
                <a:xfrm>
                  <a:off x="404" y="2832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5" name="Oval 182"/>
                <p:cNvSpPr>
                  <a:spLocks noChangeArrowheads="1"/>
                </p:cNvSpPr>
                <p:nvPr userDrawn="1"/>
              </p:nvSpPr>
              <p:spPr bwMode="gray">
                <a:xfrm>
                  <a:off x="818" y="2000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6" name="Oval 183"/>
                <p:cNvSpPr>
                  <a:spLocks noChangeArrowheads="1"/>
                </p:cNvSpPr>
                <p:nvPr userDrawn="1"/>
              </p:nvSpPr>
              <p:spPr bwMode="gray">
                <a:xfrm>
                  <a:off x="672" y="2568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7" name="Oval 184"/>
                <p:cNvSpPr>
                  <a:spLocks noChangeArrowheads="1"/>
                </p:cNvSpPr>
                <p:nvPr userDrawn="1"/>
              </p:nvSpPr>
              <p:spPr bwMode="gray">
                <a:xfrm>
                  <a:off x="820" y="2706"/>
                  <a:ext cx="44" cy="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" name="Line 185"/>
            <p:cNvSpPr>
              <a:spLocks noChangeShapeType="1"/>
            </p:cNvSpPr>
            <p:nvPr/>
          </p:nvSpPr>
          <p:spPr bwMode="gray">
            <a:xfrm>
              <a:off x="5173" y="1412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" name="Line 186"/>
            <p:cNvSpPr>
              <a:spLocks noChangeShapeType="1"/>
            </p:cNvSpPr>
            <p:nvPr/>
          </p:nvSpPr>
          <p:spPr bwMode="gray">
            <a:xfrm>
              <a:off x="5324" y="1412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" name="Line 187"/>
            <p:cNvSpPr>
              <a:spLocks noChangeShapeType="1"/>
            </p:cNvSpPr>
            <p:nvPr/>
          </p:nvSpPr>
          <p:spPr bwMode="gray">
            <a:xfrm>
              <a:off x="5460" y="1412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2" name="Line 188"/>
            <p:cNvSpPr>
              <a:spLocks noChangeShapeType="1"/>
            </p:cNvSpPr>
            <p:nvPr/>
          </p:nvSpPr>
          <p:spPr bwMode="gray">
            <a:xfrm>
              <a:off x="5596" y="1416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3" name="Line 189"/>
            <p:cNvSpPr>
              <a:spLocks noChangeShapeType="1"/>
            </p:cNvSpPr>
            <p:nvPr/>
          </p:nvSpPr>
          <p:spPr bwMode="gray">
            <a:xfrm>
              <a:off x="5732" y="1416"/>
              <a:ext cx="0" cy="288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grpSp>
          <p:nvGrpSpPr>
            <p:cNvPr id="14" name="Group 190"/>
            <p:cNvGrpSpPr>
              <a:grpSpLocks/>
            </p:cNvGrpSpPr>
            <p:nvPr/>
          </p:nvGrpSpPr>
          <p:grpSpPr bwMode="auto">
            <a:xfrm>
              <a:off x="-3" y="1465"/>
              <a:ext cx="5763" cy="2778"/>
              <a:chOff x="-3" y="1510"/>
              <a:chExt cx="5763" cy="2778"/>
            </a:xfrm>
          </p:grpSpPr>
          <p:grpSp>
            <p:nvGrpSpPr>
              <p:cNvPr id="16" name="Group 191"/>
              <p:cNvGrpSpPr>
                <a:grpSpLocks/>
              </p:cNvGrpSpPr>
              <p:nvPr userDrawn="1"/>
            </p:nvGrpSpPr>
            <p:grpSpPr bwMode="auto">
              <a:xfrm>
                <a:off x="-1" y="1525"/>
                <a:ext cx="5758" cy="272"/>
                <a:chOff x="5" y="119"/>
                <a:chExt cx="5763" cy="272"/>
              </a:xfrm>
            </p:grpSpPr>
            <p:sp>
              <p:nvSpPr>
                <p:cNvPr id="57" name="Line 192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Line 193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9" name="Line 194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oup 195"/>
              <p:cNvGrpSpPr>
                <a:grpSpLocks/>
              </p:cNvGrpSpPr>
              <p:nvPr userDrawn="1"/>
            </p:nvGrpSpPr>
            <p:grpSpPr bwMode="auto">
              <a:xfrm>
                <a:off x="2" y="1933"/>
                <a:ext cx="5758" cy="272"/>
                <a:chOff x="5" y="119"/>
                <a:chExt cx="5763" cy="272"/>
              </a:xfrm>
            </p:grpSpPr>
            <p:sp>
              <p:nvSpPr>
                <p:cNvPr id="54" name="Line 196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Line 197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Line 198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Group 199"/>
              <p:cNvGrpSpPr>
                <a:grpSpLocks/>
              </p:cNvGrpSpPr>
              <p:nvPr userDrawn="1"/>
            </p:nvGrpSpPr>
            <p:grpSpPr bwMode="auto">
              <a:xfrm>
                <a:off x="-2" y="2352"/>
                <a:ext cx="5752" cy="272"/>
                <a:chOff x="5" y="119"/>
                <a:chExt cx="5763" cy="272"/>
              </a:xfrm>
            </p:grpSpPr>
            <p:sp>
              <p:nvSpPr>
                <p:cNvPr id="51" name="Line 200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Line 201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Line 202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oup 203"/>
              <p:cNvGrpSpPr>
                <a:grpSpLocks/>
              </p:cNvGrpSpPr>
              <p:nvPr userDrawn="1"/>
            </p:nvGrpSpPr>
            <p:grpSpPr bwMode="auto">
              <a:xfrm>
                <a:off x="-2" y="2750"/>
                <a:ext cx="5759" cy="272"/>
                <a:chOff x="5" y="119"/>
                <a:chExt cx="5763" cy="272"/>
              </a:xfrm>
            </p:grpSpPr>
            <p:sp>
              <p:nvSpPr>
                <p:cNvPr id="48" name="Line 204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Line 205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Line 206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Group 207"/>
              <p:cNvGrpSpPr>
                <a:grpSpLocks/>
              </p:cNvGrpSpPr>
              <p:nvPr userDrawn="1"/>
            </p:nvGrpSpPr>
            <p:grpSpPr bwMode="auto">
              <a:xfrm>
                <a:off x="1" y="3158"/>
                <a:ext cx="5759" cy="272"/>
                <a:chOff x="5" y="119"/>
                <a:chExt cx="5763" cy="272"/>
              </a:xfrm>
            </p:grpSpPr>
            <p:sp>
              <p:nvSpPr>
                <p:cNvPr id="45" name="Line 208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Line 209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Line 210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1" name="Group 211"/>
              <p:cNvGrpSpPr>
                <a:grpSpLocks/>
              </p:cNvGrpSpPr>
              <p:nvPr userDrawn="1"/>
            </p:nvGrpSpPr>
            <p:grpSpPr bwMode="auto">
              <a:xfrm>
                <a:off x="-3" y="3576"/>
                <a:ext cx="5753" cy="272"/>
                <a:chOff x="5" y="119"/>
                <a:chExt cx="5763" cy="272"/>
              </a:xfrm>
            </p:grpSpPr>
            <p:sp>
              <p:nvSpPr>
                <p:cNvPr id="42" name="Line 212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Line 213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Line 214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Group 215"/>
              <p:cNvGrpSpPr>
                <a:grpSpLocks/>
              </p:cNvGrpSpPr>
              <p:nvPr userDrawn="1"/>
            </p:nvGrpSpPr>
            <p:grpSpPr bwMode="auto">
              <a:xfrm>
                <a:off x="-3" y="3999"/>
                <a:ext cx="5757" cy="272"/>
                <a:chOff x="5" y="119"/>
                <a:chExt cx="5763" cy="272"/>
              </a:xfrm>
            </p:grpSpPr>
            <p:sp>
              <p:nvSpPr>
                <p:cNvPr id="39" name="Line 216"/>
                <p:cNvSpPr>
                  <a:spLocks noChangeShapeType="1"/>
                </p:cNvSpPr>
                <p:nvPr userDrawn="1"/>
              </p:nvSpPr>
              <p:spPr bwMode="gray">
                <a:xfrm>
                  <a:off x="7" y="119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Line 217"/>
                <p:cNvSpPr>
                  <a:spLocks noChangeShapeType="1"/>
                </p:cNvSpPr>
                <p:nvPr userDrawn="1"/>
              </p:nvSpPr>
              <p:spPr bwMode="gray">
                <a:xfrm>
                  <a:off x="8" y="255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Line 218"/>
                <p:cNvSpPr>
                  <a:spLocks noChangeShapeType="1"/>
                </p:cNvSpPr>
                <p:nvPr userDrawn="1"/>
              </p:nvSpPr>
              <p:spPr bwMode="gray">
                <a:xfrm>
                  <a:off x="5" y="391"/>
                  <a:ext cx="576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Oval 219"/>
              <p:cNvSpPr>
                <a:spLocks noChangeArrowheads="1"/>
              </p:cNvSpPr>
              <p:nvPr userDrawn="1"/>
            </p:nvSpPr>
            <p:spPr bwMode="gray">
              <a:xfrm>
                <a:off x="5151" y="177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val 220"/>
              <p:cNvSpPr>
                <a:spLocks noChangeArrowheads="1"/>
              </p:cNvSpPr>
              <p:nvPr userDrawn="1"/>
            </p:nvSpPr>
            <p:spPr bwMode="gray">
              <a:xfrm>
                <a:off x="5149" y="2186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25" name="Oval 221"/>
              <p:cNvSpPr>
                <a:spLocks noChangeArrowheads="1"/>
              </p:cNvSpPr>
              <p:nvPr userDrawn="1"/>
            </p:nvSpPr>
            <p:spPr bwMode="gray">
              <a:xfrm>
                <a:off x="5439" y="1510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val 222"/>
              <p:cNvSpPr>
                <a:spLocks noChangeArrowheads="1"/>
              </p:cNvSpPr>
              <p:nvPr userDrawn="1"/>
            </p:nvSpPr>
            <p:spPr bwMode="gray">
              <a:xfrm>
                <a:off x="5439" y="218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val 223"/>
              <p:cNvSpPr>
                <a:spLocks noChangeArrowheads="1"/>
              </p:cNvSpPr>
              <p:nvPr userDrawn="1"/>
            </p:nvSpPr>
            <p:spPr bwMode="gray">
              <a:xfrm>
                <a:off x="5709" y="191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28" name="Oval 224"/>
              <p:cNvSpPr>
                <a:spLocks noChangeArrowheads="1"/>
              </p:cNvSpPr>
              <p:nvPr userDrawn="1"/>
            </p:nvSpPr>
            <p:spPr bwMode="gray">
              <a:xfrm>
                <a:off x="5709" y="2608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Oval 225"/>
              <p:cNvSpPr>
                <a:spLocks noChangeArrowheads="1"/>
              </p:cNvSpPr>
              <p:nvPr userDrawn="1"/>
            </p:nvSpPr>
            <p:spPr bwMode="gray">
              <a:xfrm>
                <a:off x="5151" y="2474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Oval 226"/>
              <p:cNvSpPr>
                <a:spLocks noChangeArrowheads="1"/>
              </p:cNvSpPr>
              <p:nvPr userDrawn="1"/>
            </p:nvSpPr>
            <p:spPr bwMode="gray">
              <a:xfrm>
                <a:off x="5149" y="2863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val 227"/>
              <p:cNvSpPr>
                <a:spLocks noChangeArrowheads="1"/>
              </p:cNvSpPr>
              <p:nvPr userDrawn="1"/>
            </p:nvSpPr>
            <p:spPr bwMode="gray">
              <a:xfrm>
                <a:off x="5154" y="3140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Oval 228"/>
              <p:cNvSpPr>
                <a:spLocks noChangeArrowheads="1"/>
              </p:cNvSpPr>
              <p:nvPr userDrawn="1"/>
            </p:nvSpPr>
            <p:spPr bwMode="gray">
              <a:xfrm>
                <a:off x="5437" y="2879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Oval 229"/>
              <p:cNvSpPr>
                <a:spLocks noChangeArrowheads="1"/>
              </p:cNvSpPr>
              <p:nvPr userDrawn="1"/>
            </p:nvSpPr>
            <p:spPr bwMode="gray">
              <a:xfrm>
                <a:off x="5147" y="3557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Oval 230"/>
              <p:cNvSpPr>
                <a:spLocks noChangeArrowheads="1"/>
              </p:cNvSpPr>
              <p:nvPr userDrawn="1"/>
            </p:nvSpPr>
            <p:spPr bwMode="gray">
              <a:xfrm>
                <a:off x="5145" y="3829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Oval 231"/>
              <p:cNvSpPr>
                <a:spLocks noChangeArrowheads="1"/>
              </p:cNvSpPr>
              <p:nvPr userDrawn="1"/>
            </p:nvSpPr>
            <p:spPr bwMode="gray">
              <a:xfrm>
                <a:off x="5711" y="3277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Oval 232"/>
              <p:cNvSpPr>
                <a:spLocks noChangeArrowheads="1"/>
              </p:cNvSpPr>
              <p:nvPr userDrawn="1"/>
            </p:nvSpPr>
            <p:spPr bwMode="gray">
              <a:xfrm>
                <a:off x="5435" y="3559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Oval 233"/>
              <p:cNvSpPr>
                <a:spLocks noChangeArrowheads="1"/>
              </p:cNvSpPr>
              <p:nvPr userDrawn="1"/>
            </p:nvSpPr>
            <p:spPr bwMode="gray">
              <a:xfrm>
                <a:off x="5433" y="4244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Oval 234"/>
              <p:cNvSpPr>
                <a:spLocks noChangeArrowheads="1"/>
              </p:cNvSpPr>
              <p:nvPr userDrawn="1"/>
            </p:nvSpPr>
            <p:spPr bwMode="gray">
              <a:xfrm>
                <a:off x="5701" y="3980"/>
                <a:ext cx="44" cy="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" name="Rectangle 235"/>
            <p:cNvSpPr>
              <a:spLocks noChangeArrowheads="1"/>
            </p:cNvSpPr>
            <p:nvPr/>
          </p:nvSpPr>
          <p:spPr bwMode="gray">
            <a:xfrm>
              <a:off x="0" y="1392"/>
              <a:ext cx="5760" cy="2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22" name="Object 1"/>
          <p:cNvGraphicFramePr>
            <a:graphicFrameLocks noChangeAspect="1"/>
          </p:cNvGraphicFramePr>
          <p:nvPr/>
        </p:nvGraphicFramePr>
        <p:xfrm>
          <a:off x="0" y="0"/>
          <a:ext cx="9144000" cy="2197100"/>
        </p:xfrm>
        <a:graphic>
          <a:graphicData uri="http://schemas.openxmlformats.org/presentationml/2006/ole">
            <p:oleObj spid="_x0000_s1849345" name="Image" r:id="rId3" imgW="7707937" imgH="1701587" progId="">
              <p:embed/>
            </p:oleObj>
          </a:graphicData>
        </a:graphic>
      </p:graphicFrame>
      <p:sp>
        <p:nvSpPr>
          <p:cNvPr id="223" name="Oval 236" descr="06_original_w"/>
          <p:cNvSpPr>
            <a:spLocks noChangeArrowheads="1"/>
          </p:cNvSpPr>
          <p:nvPr/>
        </p:nvSpPr>
        <p:spPr bwMode="gray">
          <a:xfrm>
            <a:off x="323850" y="1484313"/>
            <a:ext cx="1800225" cy="1873250"/>
          </a:xfrm>
          <a:prstGeom prst="ellipse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 w="762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latin typeface="Arial" panose="020B0604020202020204" pitchFamily="34" charset="0"/>
            </a:endParaRPr>
          </a:p>
        </p:txBody>
      </p:sp>
      <p:sp>
        <p:nvSpPr>
          <p:cNvPr id="224" name="Text Box 14"/>
          <p:cNvSpPr txBox="1">
            <a:spLocks noChangeArrowheads="1"/>
          </p:cNvSpPr>
          <p:nvPr/>
        </p:nvSpPr>
        <p:spPr bwMode="white">
          <a:xfrm>
            <a:off x="381000" y="304800"/>
            <a:ext cx="10795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ru-RU" sz="2400">
                <a:solidFill>
                  <a:schemeClr val="bg1"/>
                </a:solidFill>
                <a:latin typeface="Arial" panose="020B0604020202020204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52800" y="3276600"/>
            <a:ext cx="5105400" cy="1012825"/>
          </a:xfrm>
        </p:spPr>
        <p:txBody>
          <a:bodyPr/>
          <a:lstStyle>
            <a:lvl1pPr>
              <a:defRPr sz="4000" b="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371600" y="5638800"/>
            <a:ext cx="7086600" cy="3810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14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673D4-1130-41FB-B9F3-E01D8C9BA16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1453F-474A-4651-A085-3196191CA27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3914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28725"/>
            <a:ext cx="8229600" cy="50958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CFB30-ACEF-4181-9DFB-318A3369A37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BF802-B506-484B-8390-A4E16894626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2409B-7B84-4633-8D6B-F1AC83EF486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E325B-50A5-4236-ACAA-C577078D6FC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B127D-B1CF-4783-8D63-FF8D83DBECA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780FA-D504-413F-9BF1-6AE07D70EBF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28725"/>
            <a:ext cx="4038600" cy="5095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28725"/>
            <a:ext cx="4038600" cy="5095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87A0E-5B0C-40AC-B81E-15CA59E0D0D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01FD7-125B-4534-B9E8-E59E3083F26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65A6B-EDAF-488C-9954-DAEE057E5FB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433EF-101E-4748-8705-A70DF02D2F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AD9EA-0D3D-4625-919E-AF79DAA08FC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8FA9F-5B42-4A44-B960-66155F525BA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EB1CB-8BA5-4A79-AD7E-2A4E672FAEA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41EF-D4F9-448E-864C-B2D143761FC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2BBA8-EE4E-41B6-BB24-626FEBA491F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344B0-01A0-40DD-A2F6-B3731C0FCFE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5296E-CF6B-4B0E-8D7E-CE7B44A128B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BF22B-895F-479E-ADD3-8C402C8642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1588" y="4763"/>
            <a:ext cx="9144000" cy="931862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latin typeface="Arial" panose="020B0604020202020204" pitchFamily="34" charset="0"/>
            </a:endParaRPr>
          </a:p>
        </p:txBody>
      </p:sp>
      <p:grpSp>
        <p:nvGrpSpPr>
          <p:cNvPr id="1027" name="Group 16"/>
          <p:cNvGrpSpPr>
            <a:grpSpLocks/>
          </p:cNvGrpSpPr>
          <p:nvPr/>
        </p:nvGrpSpPr>
        <p:grpSpPr bwMode="auto">
          <a:xfrm>
            <a:off x="-12700" y="0"/>
            <a:ext cx="9150350" cy="1012825"/>
            <a:chOff x="476" y="-638"/>
            <a:chExt cx="5764" cy="638"/>
          </a:xfrm>
        </p:grpSpPr>
        <p:sp>
          <p:nvSpPr>
            <p:cNvPr id="1041" name="Oval 17"/>
            <p:cNvSpPr>
              <a:spLocks noChangeArrowheads="1"/>
            </p:cNvSpPr>
            <p:nvPr userDrawn="1"/>
          </p:nvSpPr>
          <p:spPr bwMode="gray">
            <a:xfrm>
              <a:off x="555" y="-28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 userDrawn="1"/>
          </p:nvSpPr>
          <p:spPr bwMode="gray">
            <a:xfrm>
              <a:off x="553" y="-545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gray">
            <a:xfrm>
              <a:off x="843" y="-425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 userDrawn="1"/>
          </p:nvSpPr>
          <p:spPr bwMode="gray">
            <a:xfrm>
              <a:off x="843" y="-135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 userDrawn="1"/>
          </p:nvSpPr>
          <p:spPr bwMode="gray">
            <a:xfrm>
              <a:off x="1113" y="-289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 userDrawn="1"/>
          </p:nvSpPr>
          <p:spPr bwMode="gray">
            <a:xfrm>
              <a:off x="1249" y="-151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577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719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864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1000" y="-633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1136" y="-633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2" name="Line 28"/>
            <p:cNvSpPr>
              <a:spLocks noChangeShapeType="1"/>
            </p:cNvSpPr>
            <p:nvPr userDrawn="1"/>
          </p:nvSpPr>
          <p:spPr bwMode="gray">
            <a:xfrm>
              <a:off x="1272" y="-635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3" name="Line 29"/>
            <p:cNvSpPr>
              <a:spLocks noChangeShapeType="1"/>
            </p:cNvSpPr>
            <p:nvPr userDrawn="1"/>
          </p:nvSpPr>
          <p:spPr bwMode="gray">
            <a:xfrm>
              <a:off x="1414" y="-634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4" name="Line 30"/>
            <p:cNvSpPr>
              <a:spLocks noChangeShapeType="1"/>
            </p:cNvSpPr>
            <p:nvPr userDrawn="1"/>
          </p:nvSpPr>
          <p:spPr bwMode="gray">
            <a:xfrm>
              <a:off x="1565" y="-634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5" name="Line 31"/>
            <p:cNvSpPr>
              <a:spLocks noChangeShapeType="1"/>
            </p:cNvSpPr>
            <p:nvPr userDrawn="1"/>
          </p:nvSpPr>
          <p:spPr bwMode="gray">
            <a:xfrm>
              <a:off x="1701" y="-634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6" name="Line 32"/>
            <p:cNvSpPr>
              <a:spLocks noChangeShapeType="1"/>
            </p:cNvSpPr>
            <p:nvPr userDrawn="1"/>
          </p:nvSpPr>
          <p:spPr bwMode="gray">
            <a:xfrm>
              <a:off x="1837" y="-633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 userDrawn="1"/>
          </p:nvSpPr>
          <p:spPr bwMode="gray">
            <a:xfrm>
              <a:off x="1973" y="-633"/>
              <a:ext cx="0" cy="63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 userDrawn="1"/>
          </p:nvSpPr>
          <p:spPr bwMode="gray">
            <a:xfrm>
              <a:off x="2109" y="-634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 userDrawn="1"/>
          </p:nvSpPr>
          <p:spPr bwMode="gray">
            <a:xfrm>
              <a:off x="1392" y="-28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 userDrawn="1"/>
          </p:nvSpPr>
          <p:spPr bwMode="gray">
            <a:xfrm>
              <a:off x="1390" y="-542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 userDrawn="1"/>
          </p:nvSpPr>
          <p:spPr bwMode="gray">
            <a:xfrm>
              <a:off x="1680" y="-424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 userDrawn="1"/>
          </p:nvSpPr>
          <p:spPr bwMode="gray">
            <a:xfrm>
              <a:off x="1680" y="-540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 userDrawn="1"/>
          </p:nvSpPr>
          <p:spPr bwMode="gray">
            <a:xfrm>
              <a:off x="1950" y="-284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4" name="Oval 40"/>
            <p:cNvSpPr>
              <a:spLocks noChangeArrowheads="1"/>
            </p:cNvSpPr>
            <p:nvPr userDrawn="1"/>
          </p:nvSpPr>
          <p:spPr bwMode="gray">
            <a:xfrm>
              <a:off x="2086" y="-14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5" name="Oval 41"/>
            <p:cNvSpPr>
              <a:spLocks noChangeArrowheads="1"/>
            </p:cNvSpPr>
            <p:nvPr userDrawn="1"/>
          </p:nvSpPr>
          <p:spPr bwMode="gray">
            <a:xfrm>
              <a:off x="2224" y="-28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 userDrawn="1"/>
          </p:nvSpPr>
          <p:spPr bwMode="gray">
            <a:xfrm>
              <a:off x="2222" y="-54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7" name="Oval 43"/>
            <p:cNvSpPr>
              <a:spLocks noChangeArrowheads="1"/>
            </p:cNvSpPr>
            <p:nvPr userDrawn="1"/>
          </p:nvSpPr>
          <p:spPr bwMode="gray">
            <a:xfrm>
              <a:off x="2512" y="-424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8" name="Oval 44"/>
            <p:cNvSpPr>
              <a:spLocks noChangeArrowheads="1"/>
            </p:cNvSpPr>
            <p:nvPr userDrawn="1"/>
          </p:nvSpPr>
          <p:spPr bwMode="gray">
            <a:xfrm>
              <a:off x="2512" y="-153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69" name="Oval 45"/>
            <p:cNvSpPr>
              <a:spLocks noChangeArrowheads="1"/>
            </p:cNvSpPr>
            <p:nvPr userDrawn="1"/>
          </p:nvSpPr>
          <p:spPr bwMode="gray">
            <a:xfrm>
              <a:off x="2782" y="-289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 userDrawn="1"/>
          </p:nvSpPr>
          <p:spPr bwMode="gray">
            <a:xfrm>
              <a:off x="2918" y="-154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grpSp>
          <p:nvGrpSpPr>
            <p:cNvPr id="2" name="Group 47"/>
            <p:cNvGrpSpPr>
              <a:grpSpLocks/>
            </p:cNvGrpSpPr>
            <p:nvPr userDrawn="1"/>
          </p:nvGrpSpPr>
          <p:grpSpPr bwMode="auto">
            <a:xfrm>
              <a:off x="2246" y="-638"/>
              <a:ext cx="1532" cy="635"/>
              <a:chOff x="-765" y="-1448"/>
              <a:chExt cx="1532" cy="2896"/>
            </a:xfrm>
          </p:grpSpPr>
          <p:sp>
            <p:nvSpPr>
              <p:cNvPr id="1072" name="Line 48"/>
              <p:cNvSpPr>
                <a:spLocks noChangeShapeType="1"/>
              </p:cNvSpPr>
              <p:nvPr userDrawn="1"/>
            </p:nvSpPr>
            <p:spPr bwMode="gray">
              <a:xfrm>
                <a:off x="-765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73" name="Line 49"/>
              <p:cNvSpPr>
                <a:spLocks noChangeShapeType="1"/>
              </p:cNvSpPr>
              <p:nvPr userDrawn="1"/>
            </p:nvSpPr>
            <p:spPr bwMode="gray">
              <a:xfrm>
                <a:off x="-614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74" name="Line 50"/>
              <p:cNvSpPr>
                <a:spLocks noChangeShapeType="1"/>
              </p:cNvSpPr>
              <p:nvPr userDrawn="1"/>
            </p:nvSpPr>
            <p:spPr bwMode="gray">
              <a:xfrm>
                <a:off x="-478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75" name="Line 51"/>
              <p:cNvSpPr>
                <a:spLocks noChangeShapeType="1"/>
              </p:cNvSpPr>
              <p:nvPr userDrawn="1"/>
            </p:nvSpPr>
            <p:spPr bwMode="gray">
              <a:xfrm>
                <a:off x="-342" y="-1439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 userDrawn="1"/>
            </p:nvSpPr>
            <p:spPr bwMode="gray">
              <a:xfrm>
                <a:off x="-206" y="-1439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77" name="Line 53"/>
              <p:cNvSpPr>
                <a:spLocks noChangeShapeType="1"/>
              </p:cNvSpPr>
              <p:nvPr userDrawn="1"/>
            </p:nvSpPr>
            <p:spPr bwMode="gray">
              <a:xfrm>
                <a:off x="-70" y="-1448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3" name="Line 54"/>
              <p:cNvSpPr>
                <a:spLocks noChangeShapeType="1"/>
              </p:cNvSpPr>
              <p:nvPr userDrawn="1"/>
            </p:nvSpPr>
            <p:spPr bwMode="gray">
              <a:xfrm>
                <a:off x="72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6" name="Line 55"/>
              <p:cNvSpPr>
                <a:spLocks noChangeShapeType="1"/>
              </p:cNvSpPr>
              <p:nvPr userDrawn="1"/>
            </p:nvSpPr>
            <p:spPr bwMode="gray">
              <a:xfrm>
                <a:off x="223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80" name="Line 56"/>
              <p:cNvSpPr>
                <a:spLocks noChangeShapeType="1"/>
              </p:cNvSpPr>
              <p:nvPr userDrawn="1"/>
            </p:nvSpPr>
            <p:spPr bwMode="gray">
              <a:xfrm>
                <a:off x="359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81" name="Line 57"/>
              <p:cNvSpPr>
                <a:spLocks noChangeShapeType="1"/>
              </p:cNvSpPr>
              <p:nvPr userDrawn="1"/>
            </p:nvSpPr>
            <p:spPr bwMode="gray">
              <a:xfrm>
                <a:off x="495" y="-1439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82" name="Line 58"/>
              <p:cNvSpPr>
                <a:spLocks noChangeShapeType="1"/>
              </p:cNvSpPr>
              <p:nvPr userDrawn="1"/>
            </p:nvSpPr>
            <p:spPr bwMode="gray">
              <a:xfrm>
                <a:off x="631" y="-1439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83" name="Line 59"/>
              <p:cNvSpPr>
                <a:spLocks noChangeShapeType="1"/>
              </p:cNvSpPr>
              <p:nvPr userDrawn="1"/>
            </p:nvSpPr>
            <p:spPr bwMode="gray">
              <a:xfrm>
                <a:off x="767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84" name="Oval 60"/>
            <p:cNvSpPr>
              <a:spLocks noChangeArrowheads="1"/>
            </p:cNvSpPr>
            <p:nvPr userDrawn="1"/>
          </p:nvSpPr>
          <p:spPr bwMode="gray">
            <a:xfrm>
              <a:off x="3061" y="-416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85" name="Oval 61"/>
            <p:cNvSpPr>
              <a:spLocks noChangeArrowheads="1"/>
            </p:cNvSpPr>
            <p:nvPr userDrawn="1"/>
          </p:nvSpPr>
          <p:spPr bwMode="gray">
            <a:xfrm>
              <a:off x="3059" y="-545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 userDrawn="1"/>
          </p:nvSpPr>
          <p:spPr bwMode="gray">
            <a:xfrm>
              <a:off x="3349" y="-41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87" name="Oval 63"/>
            <p:cNvSpPr>
              <a:spLocks noChangeArrowheads="1"/>
            </p:cNvSpPr>
            <p:nvPr userDrawn="1"/>
          </p:nvSpPr>
          <p:spPr bwMode="gray">
            <a:xfrm>
              <a:off x="3349" y="-543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88" name="Oval 64"/>
            <p:cNvSpPr>
              <a:spLocks noChangeArrowheads="1"/>
            </p:cNvSpPr>
            <p:nvPr userDrawn="1"/>
          </p:nvSpPr>
          <p:spPr bwMode="gray">
            <a:xfrm>
              <a:off x="3619" y="-287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89" name="Oval 65"/>
            <p:cNvSpPr>
              <a:spLocks noChangeArrowheads="1"/>
            </p:cNvSpPr>
            <p:nvPr userDrawn="1"/>
          </p:nvSpPr>
          <p:spPr bwMode="gray">
            <a:xfrm>
              <a:off x="3755" y="-151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 userDrawn="1"/>
          </p:nvSpPr>
          <p:spPr bwMode="gray">
            <a:xfrm>
              <a:off x="3913" y="-27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91" name="Oval 67"/>
            <p:cNvSpPr>
              <a:spLocks noChangeArrowheads="1"/>
            </p:cNvSpPr>
            <p:nvPr userDrawn="1"/>
          </p:nvSpPr>
          <p:spPr bwMode="gray">
            <a:xfrm>
              <a:off x="3911" y="-548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 userDrawn="1"/>
          </p:nvSpPr>
          <p:spPr bwMode="gray">
            <a:xfrm>
              <a:off x="4201" y="-457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93" name="Oval 69"/>
            <p:cNvSpPr>
              <a:spLocks noChangeArrowheads="1"/>
            </p:cNvSpPr>
            <p:nvPr userDrawn="1"/>
          </p:nvSpPr>
          <p:spPr bwMode="gray">
            <a:xfrm>
              <a:off x="4201" y="-147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94" name="Oval 70"/>
            <p:cNvSpPr>
              <a:spLocks noChangeArrowheads="1"/>
            </p:cNvSpPr>
            <p:nvPr userDrawn="1"/>
          </p:nvSpPr>
          <p:spPr bwMode="gray">
            <a:xfrm>
              <a:off x="4471" y="-290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095" name="Oval 71"/>
            <p:cNvSpPr>
              <a:spLocks noChangeArrowheads="1"/>
            </p:cNvSpPr>
            <p:nvPr userDrawn="1"/>
          </p:nvSpPr>
          <p:spPr bwMode="gray">
            <a:xfrm>
              <a:off x="4607" y="-154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grpSp>
          <p:nvGrpSpPr>
            <p:cNvPr id="1079" name="Group 72"/>
            <p:cNvGrpSpPr>
              <a:grpSpLocks/>
            </p:cNvGrpSpPr>
            <p:nvPr userDrawn="1"/>
          </p:nvGrpSpPr>
          <p:grpSpPr bwMode="auto">
            <a:xfrm>
              <a:off x="3935" y="-638"/>
              <a:ext cx="1532" cy="635"/>
              <a:chOff x="-765" y="-1448"/>
              <a:chExt cx="1532" cy="2896"/>
            </a:xfrm>
          </p:grpSpPr>
          <p:sp>
            <p:nvSpPr>
              <p:cNvPr id="1097" name="Line 73"/>
              <p:cNvSpPr>
                <a:spLocks noChangeShapeType="1"/>
              </p:cNvSpPr>
              <p:nvPr userDrawn="1"/>
            </p:nvSpPr>
            <p:spPr bwMode="gray">
              <a:xfrm>
                <a:off x="-765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98" name="Line 74"/>
              <p:cNvSpPr>
                <a:spLocks noChangeShapeType="1"/>
              </p:cNvSpPr>
              <p:nvPr userDrawn="1"/>
            </p:nvSpPr>
            <p:spPr bwMode="gray">
              <a:xfrm>
                <a:off x="-614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099" name="Line 75"/>
              <p:cNvSpPr>
                <a:spLocks noChangeShapeType="1"/>
              </p:cNvSpPr>
              <p:nvPr userDrawn="1"/>
            </p:nvSpPr>
            <p:spPr bwMode="gray">
              <a:xfrm>
                <a:off x="-478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100" name="Line 76"/>
              <p:cNvSpPr>
                <a:spLocks noChangeShapeType="1"/>
              </p:cNvSpPr>
              <p:nvPr userDrawn="1"/>
            </p:nvSpPr>
            <p:spPr bwMode="gray">
              <a:xfrm>
                <a:off x="-342" y="-1439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101" name="Line 77"/>
              <p:cNvSpPr>
                <a:spLocks noChangeShapeType="1"/>
              </p:cNvSpPr>
              <p:nvPr userDrawn="1"/>
            </p:nvSpPr>
            <p:spPr bwMode="gray">
              <a:xfrm>
                <a:off x="-206" y="-1439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102" name="Line 78"/>
              <p:cNvSpPr>
                <a:spLocks noChangeShapeType="1"/>
              </p:cNvSpPr>
              <p:nvPr userDrawn="1"/>
            </p:nvSpPr>
            <p:spPr bwMode="gray">
              <a:xfrm>
                <a:off x="-70" y="-1448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103" name="Line 79"/>
              <p:cNvSpPr>
                <a:spLocks noChangeShapeType="1"/>
              </p:cNvSpPr>
              <p:nvPr userDrawn="1"/>
            </p:nvSpPr>
            <p:spPr bwMode="gray">
              <a:xfrm>
                <a:off x="72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104" name="Line 80"/>
              <p:cNvSpPr>
                <a:spLocks noChangeShapeType="1"/>
              </p:cNvSpPr>
              <p:nvPr userDrawn="1"/>
            </p:nvSpPr>
            <p:spPr bwMode="gray">
              <a:xfrm>
                <a:off x="223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105" name="Line 81"/>
              <p:cNvSpPr>
                <a:spLocks noChangeShapeType="1"/>
              </p:cNvSpPr>
              <p:nvPr userDrawn="1"/>
            </p:nvSpPr>
            <p:spPr bwMode="gray">
              <a:xfrm>
                <a:off x="359" y="-1443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106" name="Line 82"/>
              <p:cNvSpPr>
                <a:spLocks noChangeShapeType="1"/>
              </p:cNvSpPr>
              <p:nvPr userDrawn="1"/>
            </p:nvSpPr>
            <p:spPr bwMode="gray">
              <a:xfrm>
                <a:off x="495" y="-1439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107" name="Line 83"/>
              <p:cNvSpPr>
                <a:spLocks noChangeShapeType="1"/>
              </p:cNvSpPr>
              <p:nvPr userDrawn="1"/>
            </p:nvSpPr>
            <p:spPr bwMode="gray">
              <a:xfrm>
                <a:off x="631" y="-1439"/>
                <a:ext cx="0" cy="28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  <p:sp>
            <p:nvSpPr>
              <p:cNvPr id="1108" name="Line 84"/>
              <p:cNvSpPr>
                <a:spLocks noChangeShapeType="1"/>
              </p:cNvSpPr>
              <p:nvPr userDrawn="1"/>
            </p:nvSpPr>
            <p:spPr bwMode="gray">
              <a:xfrm>
                <a:off x="767" y="-1443"/>
                <a:ext cx="0" cy="28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09" name="Oval 85"/>
            <p:cNvSpPr>
              <a:spLocks noChangeArrowheads="1"/>
            </p:cNvSpPr>
            <p:nvPr userDrawn="1"/>
          </p:nvSpPr>
          <p:spPr bwMode="gray">
            <a:xfrm>
              <a:off x="4750" y="-365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0" name="Oval 86"/>
            <p:cNvSpPr>
              <a:spLocks noChangeArrowheads="1"/>
            </p:cNvSpPr>
            <p:nvPr userDrawn="1"/>
          </p:nvSpPr>
          <p:spPr bwMode="gray">
            <a:xfrm>
              <a:off x="4748" y="-545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1" name="Oval 87"/>
            <p:cNvSpPr>
              <a:spLocks noChangeArrowheads="1"/>
            </p:cNvSpPr>
            <p:nvPr userDrawn="1"/>
          </p:nvSpPr>
          <p:spPr bwMode="gray">
            <a:xfrm>
              <a:off x="5038" y="-427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2" name="Oval 88"/>
            <p:cNvSpPr>
              <a:spLocks noChangeArrowheads="1"/>
            </p:cNvSpPr>
            <p:nvPr userDrawn="1"/>
          </p:nvSpPr>
          <p:spPr bwMode="gray">
            <a:xfrm>
              <a:off x="5038" y="-543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3" name="Oval 89"/>
            <p:cNvSpPr>
              <a:spLocks noChangeArrowheads="1"/>
            </p:cNvSpPr>
            <p:nvPr userDrawn="1"/>
          </p:nvSpPr>
          <p:spPr bwMode="gray">
            <a:xfrm>
              <a:off x="5308" y="-287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4" name="Oval 90"/>
            <p:cNvSpPr>
              <a:spLocks noChangeArrowheads="1"/>
            </p:cNvSpPr>
            <p:nvPr userDrawn="1"/>
          </p:nvSpPr>
          <p:spPr bwMode="gray">
            <a:xfrm>
              <a:off x="5444" y="-151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5" name="Oval 91"/>
            <p:cNvSpPr>
              <a:spLocks noChangeArrowheads="1"/>
            </p:cNvSpPr>
            <p:nvPr userDrawn="1"/>
          </p:nvSpPr>
          <p:spPr bwMode="gray">
            <a:xfrm>
              <a:off x="5580" y="-286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6" name="Oval 92"/>
            <p:cNvSpPr>
              <a:spLocks noChangeArrowheads="1"/>
            </p:cNvSpPr>
            <p:nvPr userDrawn="1"/>
          </p:nvSpPr>
          <p:spPr bwMode="gray">
            <a:xfrm>
              <a:off x="5578" y="-547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7" name="Oval 93"/>
            <p:cNvSpPr>
              <a:spLocks noChangeArrowheads="1"/>
            </p:cNvSpPr>
            <p:nvPr userDrawn="1"/>
          </p:nvSpPr>
          <p:spPr bwMode="gray">
            <a:xfrm>
              <a:off x="5868" y="-420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8" name="Oval 94"/>
            <p:cNvSpPr>
              <a:spLocks noChangeArrowheads="1"/>
            </p:cNvSpPr>
            <p:nvPr userDrawn="1"/>
          </p:nvSpPr>
          <p:spPr bwMode="gray">
            <a:xfrm>
              <a:off x="5868" y="-155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19" name="Oval 95"/>
            <p:cNvSpPr>
              <a:spLocks noChangeArrowheads="1"/>
            </p:cNvSpPr>
            <p:nvPr userDrawn="1"/>
          </p:nvSpPr>
          <p:spPr bwMode="gray">
            <a:xfrm>
              <a:off x="6138" y="-280"/>
              <a:ext cx="44" cy="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 userDrawn="1"/>
          </p:nvSpPr>
          <p:spPr bwMode="gray">
            <a:xfrm>
              <a:off x="5602" y="-636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 userDrawn="1"/>
          </p:nvSpPr>
          <p:spPr bwMode="gray">
            <a:xfrm>
              <a:off x="5753" y="-636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 userDrawn="1"/>
          </p:nvSpPr>
          <p:spPr bwMode="gray">
            <a:xfrm>
              <a:off x="5889" y="-636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 userDrawn="1"/>
          </p:nvSpPr>
          <p:spPr bwMode="gray">
            <a:xfrm>
              <a:off x="6025" y="-635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24" name="Line 100"/>
            <p:cNvSpPr>
              <a:spLocks noChangeShapeType="1"/>
            </p:cNvSpPr>
            <p:nvPr userDrawn="1"/>
          </p:nvSpPr>
          <p:spPr bwMode="gray">
            <a:xfrm>
              <a:off x="6161" y="-635"/>
              <a:ext cx="0" cy="63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25" name="Line 101"/>
            <p:cNvSpPr>
              <a:spLocks noChangeShapeType="1"/>
            </p:cNvSpPr>
            <p:nvPr userDrawn="1"/>
          </p:nvSpPr>
          <p:spPr bwMode="gray">
            <a:xfrm>
              <a:off x="476" y="-525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26" name="Line 102"/>
            <p:cNvSpPr>
              <a:spLocks noChangeShapeType="1"/>
            </p:cNvSpPr>
            <p:nvPr userDrawn="1"/>
          </p:nvSpPr>
          <p:spPr bwMode="gray">
            <a:xfrm>
              <a:off x="477" y="-389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27" name="Line 103"/>
            <p:cNvSpPr>
              <a:spLocks noChangeShapeType="1"/>
            </p:cNvSpPr>
            <p:nvPr userDrawn="1"/>
          </p:nvSpPr>
          <p:spPr bwMode="gray">
            <a:xfrm>
              <a:off x="478" y="-253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1128" name="Line 104"/>
            <p:cNvSpPr>
              <a:spLocks noChangeShapeType="1"/>
            </p:cNvSpPr>
            <p:nvPr userDrawn="1"/>
          </p:nvSpPr>
          <p:spPr bwMode="gray">
            <a:xfrm>
              <a:off x="480" y="-126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1129" name="Rectangle 105"/>
          <p:cNvSpPr>
            <a:spLocks noChangeArrowheads="1"/>
          </p:cNvSpPr>
          <p:nvPr/>
        </p:nvSpPr>
        <p:spPr bwMode="gray">
          <a:xfrm>
            <a:off x="0" y="800100"/>
            <a:ext cx="9144000" cy="3016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latin typeface="Arial" panose="020B0604020202020204" pitchFamily="34" charset="0"/>
            </a:endParaRPr>
          </a:p>
        </p:txBody>
      </p:sp>
      <p:sp>
        <p:nvSpPr>
          <p:cNvPr id="1130" name="Oval 106" descr="06_original_w"/>
          <p:cNvSpPr>
            <a:spLocks noChangeArrowheads="1"/>
          </p:cNvSpPr>
          <p:nvPr/>
        </p:nvSpPr>
        <p:spPr bwMode="gray">
          <a:xfrm>
            <a:off x="7956550" y="404813"/>
            <a:ext cx="936625" cy="1008062"/>
          </a:xfrm>
          <a:prstGeom prst="ellipse">
            <a:avLst/>
          </a:prstGeom>
          <a:blipFill dpi="0" rotWithShape="1">
            <a:blip r:embed="rId13" cstate="email"/>
            <a:srcRect/>
            <a:stretch>
              <a:fillRect/>
            </a:stretch>
          </a:blipFill>
          <a:ln w="5715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latin typeface="Arial" panose="020B0604020202020204" pitchFamily="34" charset="0"/>
            </a:endParaRP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28725"/>
            <a:ext cx="82296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258C8A-474D-42B2-AD54-82BD22D3714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4D5E78-20DB-4D46-87BA-990C2AE03F1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286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anose="020B060403050404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anose="020B060403050404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anose="020B060403050404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anose="020B060403050404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anose="020B060403050404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anose="020B060403050404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anose="020B060403050404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6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17" Type="http://schemas.openxmlformats.org/officeDocument/2006/relationships/image" Target="../media/image73.png"/><Relationship Id="rId2" Type="http://schemas.openxmlformats.org/officeDocument/2006/relationships/image" Target="../media/image6.jpe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6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jpeg"/><Relationship Id="rId18" Type="http://schemas.openxmlformats.org/officeDocument/2006/relationships/image" Target="../media/image173.jpeg"/><Relationship Id="rId26" Type="http://schemas.openxmlformats.org/officeDocument/2006/relationships/image" Target="../media/image6.jpeg"/><Relationship Id="rId3" Type="http://schemas.openxmlformats.org/officeDocument/2006/relationships/image" Target="../media/image158.jpeg"/><Relationship Id="rId21" Type="http://schemas.openxmlformats.org/officeDocument/2006/relationships/image" Target="../media/image176.jpeg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17" Type="http://schemas.openxmlformats.org/officeDocument/2006/relationships/image" Target="../media/image172.jpeg"/><Relationship Id="rId25" Type="http://schemas.openxmlformats.org/officeDocument/2006/relationships/image" Target="../media/image180.jpeg"/><Relationship Id="rId2" Type="http://schemas.openxmlformats.org/officeDocument/2006/relationships/image" Target="../media/image157.jpeg"/><Relationship Id="rId16" Type="http://schemas.openxmlformats.org/officeDocument/2006/relationships/image" Target="../media/image171.jpeg"/><Relationship Id="rId20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24" Type="http://schemas.openxmlformats.org/officeDocument/2006/relationships/image" Target="../media/image179.jpeg"/><Relationship Id="rId5" Type="http://schemas.openxmlformats.org/officeDocument/2006/relationships/image" Target="../media/image160.jpeg"/><Relationship Id="rId15" Type="http://schemas.openxmlformats.org/officeDocument/2006/relationships/image" Target="../media/image170.jpeg"/><Relationship Id="rId23" Type="http://schemas.openxmlformats.org/officeDocument/2006/relationships/image" Target="../media/image178.jpeg"/><Relationship Id="rId10" Type="http://schemas.openxmlformats.org/officeDocument/2006/relationships/image" Target="../media/image165.jpeg"/><Relationship Id="rId19" Type="http://schemas.openxmlformats.org/officeDocument/2006/relationships/image" Target="../media/image174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Relationship Id="rId14" Type="http://schemas.openxmlformats.org/officeDocument/2006/relationships/image" Target="../media/image169.jpeg"/><Relationship Id="rId22" Type="http://schemas.openxmlformats.org/officeDocument/2006/relationships/image" Target="../media/image177.jpeg"/><Relationship Id="rId27" Type="http://schemas.openxmlformats.org/officeDocument/2006/relationships/image" Target="../media/image1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Relationship Id="rId9" Type="http://schemas.openxmlformats.org/officeDocument/2006/relationships/image" Target="../media/image1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9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6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6738" y="3644900"/>
            <a:ext cx="7265987" cy="1012825"/>
          </a:xfrm>
        </p:spPr>
        <p:txBody>
          <a:bodyPr/>
          <a:lstStyle/>
          <a:p>
            <a:pPr algn="ctr" eaLnBrk="1" hangingPunct="1"/>
            <a:r>
              <a:rPr lang="ru-RU" sz="1600" b="1" smtClean="0">
                <a:latin typeface="Arial" charset="0"/>
              </a:rPr>
              <a:t/>
            </a:r>
            <a:br>
              <a:rPr lang="ru-RU" sz="1600" b="1" smtClean="0">
                <a:latin typeface="Arial" charset="0"/>
              </a:rPr>
            </a:br>
            <a:r>
              <a:rPr lang="ru-RU" sz="1600" b="1" smtClean="0">
                <a:latin typeface="Arial" charset="0"/>
              </a:rPr>
              <a:t/>
            </a:r>
            <a:br>
              <a:rPr lang="ru-RU" sz="1600" b="1" smtClean="0">
                <a:latin typeface="Arial" charset="0"/>
              </a:rPr>
            </a:br>
            <a:r>
              <a:rPr lang="ru-RU" sz="1600" b="1" smtClean="0">
                <a:solidFill>
                  <a:schemeClr val="tx2"/>
                </a:solidFill>
                <a:latin typeface="Arial" charset="0"/>
              </a:rPr>
              <a:t>Архангельская межрегиональная общественная организация профессионального союза работников народного образования и науки Российской Федерации</a:t>
            </a:r>
            <a:r>
              <a:rPr lang="en-US" altLang="ru-RU" sz="3600" smtClean="0">
                <a:solidFill>
                  <a:srgbClr val="33CCCC"/>
                </a:solidFill>
              </a:rPr>
              <a:t/>
            </a:r>
            <a:br>
              <a:rPr lang="en-US" altLang="ru-RU" sz="3600" smtClean="0">
                <a:solidFill>
                  <a:srgbClr val="33CCCC"/>
                </a:solidFill>
              </a:rPr>
            </a:br>
            <a:r>
              <a:rPr lang="ru-RU" sz="2400" b="1" smtClean="0">
                <a:latin typeface="Arial" charset="0"/>
              </a:rPr>
              <a:t>О мерах по практическому претворению в жизнь решений </a:t>
            </a:r>
            <a:r>
              <a:rPr lang="en-US" sz="2400" b="1" smtClean="0">
                <a:latin typeface="Arial" charset="0"/>
              </a:rPr>
              <a:t>VII</a:t>
            </a:r>
            <a:r>
              <a:rPr lang="ru-RU" sz="2400" b="1" smtClean="0">
                <a:latin typeface="Arial" charset="0"/>
              </a:rPr>
              <a:t> съезда Общероссийского Профсоюза образования. Итоги за 2015 год.</a:t>
            </a:r>
            <a:endParaRPr lang="en-US" altLang="ru-RU" sz="2400" b="1" smtClean="0">
              <a:latin typeface="Arial" charset="0"/>
            </a:endParaRPr>
          </a:p>
        </p:txBody>
      </p:sp>
      <p:sp>
        <p:nvSpPr>
          <p:cNvPr id="1787906" name="Text Box 4"/>
          <p:cNvSpPr txBox="1">
            <a:spLocks noChangeArrowheads="1"/>
          </p:cNvSpPr>
          <p:nvPr/>
        </p:nvSpPr>
        <p:spPr bwMode="white">
          <a:xfrm>
            <a:off x="2209800" y="2246313"/>
            <a:ext cx="6553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ru-RU" altLang="ru-RU" sz="1200" b="0">
                <a:solidFill>
                  <a:schemeClr val="bg1"/>
                </a:solidFill>
                <a:latin typeface="Verdana" pitchFamily="34" charset="0"/>
              </a:rPr>
              <a:t>ОБЩЕРОССИЙСКИЙ ПРОФСОЮЗ ОБРАЗОВАНИЯ</a:t>
            </a:r>
            <a:endParaRPr lang="en-US" altLang="ru-RU" sz="1200" b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6582" y="422152"/>
            <a:ext cx="1080119" cy="523220"/>
          </a:xfrm>
          <a:prstGeom prst="rect">
            <a:avLst/>
          </a:prstGeom>
          <a:gradFill flip="none" rotWithShape="1">
            <a:gsLst>
              <a:gs pos="10000">
                <a:schemeClr val="accent5"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2015</a:t>
            </a:r>
          </a:p>
        </p:txBody>
      </p:sp>
      <p:pic>
        <p:nvPicPr>
          <p:cNvPr id="1787908" name="Picture 7" descr="earth, sun, space, sky, univers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4925"/>
            <a:ext cx="91440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382763" y="1763687"/>
            <a:ext cx="1759367" cy="18134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78791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ru-RU" smtClean="0"/>
              <a:t>www. arhoblprof.ru</a:t>
            </a:r>
          </a:p>
        </p:txBody>
      </p:sp>
      <p:sp>
        <p:nvSpPr>
          <p:cNvPr id="1787911" name="Rectangle 10"/>
          <p:cNvSpPr>
            <a:spLocks noChangeArrowheads="1"/>
          </p:cNvSpPr>
          <p:nvPr/>
        </p:nvSpPr>
        <p:spPr bwMode="auto">
          <a:xfrm>
            <a:off x="1547813" y="508000"/>
            <a:ext cx="6985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 </a:t>
            </a:r>
            <a:r>
              <a:rPr lang="ru-RU" sz="4800">
                <a:solidFill>
                  <a:schemeClr val="bg1"/>
                </a:solidFill>
              </a:rPr>
              <a:t>Вместе в будущее</a:t>
            </a:r>
          </a:p>
        </p:txBody>
      </p:sp>
      <p:sp>
        <p:nvSpPr>
          <p:cNvPr id="3" name="Прямоугольник 1"/>
          <p:cNvSpPr/>
          <p:nvPr/>
        </p:nvSpPr>
        <p:spPr>
          <a:xfrm>
            <a:off x="107694" y="88777"/>
            <a:ext cx="1729044" cy="523220"/>
          </a:xfrm>
          <a:prstGeom prst="rect">
            <a:avLst/>
          </a:prstGeom>
          <a:gradFill flip="none" rotWithShape="1">
            <a:gsLst>
              <a:gs pos="10000">
                <a:schemeClr val="accent5"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2015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5313" name="Рисунок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950" y="188913"/>
            <a:ext cx="7993063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8101545" y="620688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05315" name="Picture 2" descr="http://cs627516.vk.me/v627516311/2fda9/eBl-6PVPvY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97363" y="4114800"/>
            <a:ext cx="4846637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5316" name="Picture 4" descr="http://cs627516.vk.me/v627516311/2fd9f/tYzLzl7FCmI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2384425"/>
            <a:ext cx="49926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5317" name="Прямоугольник 3"/>
          <p:cNvSpPr>
            <a:spLocks noChangeArrowheads="1"/>
          </p:cNvSpPr>
          <p:nvPr/>
        </p:nvSpPr>
        <p:spPr bwMode="auto">
          <a:xfrm>
            <a:off x="611188" y="5732463"/>
            <a:ext cx="23272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>25 декабря 2015 года</a:t>
            </a:r>
          </a:p>
        </p:txBody>
      </p:sp>
      <p:sp>
        <p:nvSpPr>
          <p:cNvPr id="1805318" name="Прямоугольник 4"/>
          <p:cNvSpPr>
            <a:spLocks noChangeArrowheads="1"/>
          </p:cNvSpPr>
          <p:nvPr/>
        </p:nvSpPr>
        <p:spPr bwMode="auto">
          <a:xfrm>
            <a:off x="179388" y="1141413"/>
            <a:ext cx="7850187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>Подписание отраслевого соглашения на 2016 – 2018 годы между министерством образования и науки Архангельской области и Архангельской межрегиональной организацией Общероссийского Профсоюза образования </a:t>
            </a:r>
          </a:p>
        </p:txBody>
      </p:sp>
      <p:sp>
        <p:nvSpPr>
          <p:cNvPr id="1805319" name="Прямоугольник 5"/>
          <p:cNvSpPr>
            <a:spLocks noChangeArrowheads="1"/>
          </p:cNvSpPr>
          <p:nvPr/>
        </p:nvSpPr>
        <p:spPr bwMode="auto">
          <a:xfrm>
            <a:off x="4992688" y="2752725"/>
            <a:ext cx="41433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>
                <a:latin typeface="Calibri" pitchFamily="34" charset="0"/>
                <a:ea typeface="Calibri" pitchFamily="34" charset="0"/>
                <a:cs typeface="Times New Roman" pitchFamily="18" charset="0"/>
              </a:rPr>
              <a:t>Министр – Скубенко Игорь Васильевич Председатель – Торопов Александр Арнесович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337" name="Rectangle 3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A6E3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806338" name="Text Box 6"/>
          <p:cNvSpPr txBox="1">
            <a:spLocks noChangeArrowheads="1"/>
          </p:cNvSpPr>
          <p:nvPr/>
        </p:nvSpPr>
        <p:spPr bwMode="auto">
          <a:xfrm>
            <a:off x="971550" y="1052513"/>
            <a:ext cx="6985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Территориальные отраслевые соглашения на 01.01.2016 г. </a:t>
            </a:r>
          </a:p>
          <a:p>
            <a:r>
              <a:rPr lang="ru-RU"/>
              <a:t>действуют в 24 муниципальных образованиях области </a:t>
            </a:r>
          </a:p>
          <a:p>
            <a:endParaRPr lang="ru-RU"/>
          </a:p>
        </p:txBody>
      </p:sp>
      <p:sp>
        <p:nvSpPr>
          <p:cNvPr id="1806339" name="Text Box 7"/>
          <p:cNvSpPr txBox="1">
            <a:spLocks noChangeArrowheads="1"/>
          </p:cNvSpPr>
          <p:nvPr/>
        </p:nvSpPr>
        <p:spPr bwMode="auto">
          <a:xfrm>
            <a:off x="193675" y="1928813"/>
            <a:ext cx="8842375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                                                                                        </a:t>
            </a:r>
          </a:p>
          <a:p>
            <a:r>
              <a:rPr lang="ru-RU" sz="2000"/>
              <a:t>                                                                                           Основная цель - </a:t>
            </a:r>
          </a:p>
          <a:p>
            <a:r>
              <a:rPr lang="ru-RU"/>
              <a:t>                                                                                                  установить основы</a:t>
            </a:r>
          </a:p>
          <a:p>
            <a:r>
              <a:rPr lang="ru-RU"/>
              <a:t>                                                                                                трудовых отношений</a:t>
            </a:r>
          </a:p>
          <a:p>
            <a:r>
              <a:rPr lang="ru-RU"/>
              <a:t>                                                                                                    в муниципальном  </a:t>
            </a:r>
          </a:p>
          <a:p>
            <a:r>
              <a:rPr lang="ru-RU"/>
              <a:t>                                                                                                         образовании.</a:t>
            </a:r>
          </a:p>
          <a:p>
            <a:pPr>
              <a:buFontTx/>
              <a:buChar char="-"/>
            </a:pPr>
            <a:endParaRPr lang="ru-RU"/>
          </a:p>
          <a:p>
            <a:pPr>
              <a:buFontTx/>
              <a:buChar char="-"/>
            </a:pPr>
            <a:endParaRPr lang="ru-RU"/>
          </a:p>
          <a:p>
            <a:pPr>
              <a:buFontTx/>
              <a:buChar char="-"/>
            </a:pPr>
            <a:endParaRPr lang="ru-RU"/>
          </a:p>
          <a:p>
            <a:pPr>
              <a:buFontTx/>
              <a:buChar char="-"/>
            </a:pPr>
            <a:endParaRPr lang="ru-RU"/>
          </a:p>
          <a:p>
            <a:pPr>
              <a:buFontTx/>
              <a:buChar char="-"/>
            </a:pPr>
            <a:endParaRPr lang="ru-RU"/>
          </a:p>
          <a:p>
            <a:pPr>
              <a:buFontTx/>
              <a:buChar char="-"/>
            </a:pPr>
            <a:endParaRPr lang="ru-RU"/>
          </a:p>
          <a:p>
            <a:endParaRPr lang="ru-RU"/>
          </a:p>
        </p:txBody>
      </p:sp>
      <p:pic>
        <p:nvPicPr>
          <p:cNvPr id="1806340" name="Picture 8" descr="C:\Documents and Settings\А. Торопов\Мои документы\Мои рисунки\kart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1643063"/>
            <a:ext cx="594360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6341" name="Rectangle 7"/>
          <p:cNvSpPr>
            <a:spLocks noChangeArrowheads="1"/>
          </p:cNvSpPr>
          <p:nvPr/>
        </p:nvSpPr>
        <p:spPr bwMode="auto">
          <a:xfrm>
            <a:off x="323850" y="260350"/>
            <a:ext cx="765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>
                <a:solidFill>
                  <a:srgbClr val="163E6A"/>
                </a:solidFill>
              </a:rPr>
              <a:t>Архангельский межрегиональный профсоюз образования</a:t>
            </a:r>
            <a:endParaRPr lang="ru-RU" sz="2000">
              <a:solidFill>
                <a:srgbClr val="163E6A"/>
              </a:solidFill>
            </a:endParaRPr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8096782" y="544488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563563"/>
          </a:xfrm>
        </p:spPr>
        <p:txBody>
          <a:bodyPr/>
          <a:lstStyle/>
          <a:p>
            <a:pPr algn="ctr"/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08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975"/>
            <a:ext cx="8686800" cy="5127625"/>
          </a:xfrm>
        </p:spPr>
        <p:txBody>
          <a:bodyPr/>
          <a:lstStyle/>
          <a:p>
            <a:pPr algn="ctr"/>
            <a:r>
              <a:rPr lang="ru-RU" smtClean="0"/>
              <a:t>Фотоконкурс «Мы победили»</a:t>
            </a:r>
          </a:p>
        </p:txBody>
      </p:sp>
      <p:pic>
        <p:nvPicPr>
          <p:cNvPr id="1808387" name="Picture 5" descr="Pshenicin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2060575"/>
            <a:ext cx="12033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88" name="Picture 7" descr="Pozdniakov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32138" y="1989138"/>
            <a:ext cx="1195387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89" name="Picture 9" descr="Ystinov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19475" y="3573463"/>
            <a:ext cx="13144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90" name="Picture 11" descr="Magazova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27763" y="4292600"/>
            <a:ext cx="13430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91" name="Picture 13" descr="Bushkovskii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4005263"/>
            <a:ext cx="167640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92" name="Picture 15" descr="Stroganov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404100" y="1773238"/>
            <a:ext cx="14287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93" name="Picture 17" descr="00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547813" y="4652963"/>
            <a:ext cx="2154237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94" name="Picture 19" descr="Prost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524750" y="3933825"/>
            <a:ext cx="13081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95" name="Picture 21" descr="Semushina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572000" y="1989138"/>
            <a:ext cx="252095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96" name="Picture 23" descr="Kuznetcov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87900" y="3789363"/>
            <a:ext cx="1446213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8397" name="Picture 25" descr="YUSHIN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619250" y="2420938"/>
            <a:ext cx="12890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13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4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094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z="1400" b="1" smtClean="0"/>
              <a:t>«Великая Отечественная война. История и судьба ветерана войны, ветерана труда»</a:t>
            </a:r>
          </a:p>
          <a:p>
            <a:endParaRPr lang="ru-RU" smtClean="0"/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09412" name="Picture 6" descr="Sob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1863" y="5229225"/>
            <a:ext cx="135731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13" name="Picture 8" descr="Baev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11638" y="5157788"/>
            <a:ext cx="14017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14" name="Picture 10" descr="Моя бабушка Мария Петровна и мой дедушка Ефрем Иванович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32588" y="1679575"/>
            <a:ext cx="2087562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15" name="Picture 12" descr="Niz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96188" y="3429000"/>
            <a:ext cx="13477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16" name="Picture 14" descr="Ordin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27763" y="3141663"/>
            <a:ext cx="13096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17" name="Picture 16" descr="Zakletscii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635375" y="3141663"/>
            <a:ext cx="14128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18" name="Picture 20" descr="Sin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076825" y="3357563"/>
            <a:ext cx="12049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19" name="Picture 22" descr="0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908175" y="1773238"/>
            <a:ext cx="23749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20" name="Picture 24" descr="V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0" y="1628775"/>
            <a:ext cx="11668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21" name="Picture 26" descr="P1080194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427538" y="1700213"/>
            <a:ext cx="223202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22" name="Picture 28" descr="Fliagin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451725" y="5094288"/>
            <a:ext cx="1239838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23" name="Picture 30" descr="Nescai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195513" y="3284538"/>
            <a:ext cx="13589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24" name="Picture 32" descr="Fliagina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971550" y="2276475"/>
            <a:ext cx="125095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25" name="Picture 34" descr="Antufiev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0" y="3716338"/>
            <a:ext cx="12207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26" name="Picture 36" descr="Oshomkov1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1187450" y="4149725"/>
            <a:ext cx="12112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27" name="Picture 38" descr="Korelskii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2484438" y="5284788"/>
            <a:ext cx="1287462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9428" name="Picture 40" descr="Kamenev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11188" y="5445125"/>
            <a:ext cx="123507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43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104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/>
            <a:r>
              <a:rPr lang="ru-RU" smtClean="0"/>
              <a:t>Мы помним, мы гордимся (АО ИОО)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10436" name="Picture 5" descr="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1916113"/>
            <a:ext cx="1176338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37" name="Picture 6" descr="1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92275" y="1916113"/>
            <a:ext cx="117316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38" name="Picture 7" descr="194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59113" y="1916113"/>
            <a:ext cx="13858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39" name="Picture 8" descr="Дерягин дед Гриш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3438" y="1916113"/>
            <a:ext cx="11461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9" descr="Корельский Дмитрий Дмитриевич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11863" y="1916113"/>
            <a:ext cx="13589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1" name="Picture 10" descr="Копытов Анатолий Константинович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596188" y="1916113"/>
            <a:ext cx="12065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2" name="Рисунок 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0825" y="4652963"/>
            <a:ext cx="1890713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3" name="Picture 12" descr="kamenev_vasiliy_nikolaevich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484438" y="4652963"/>
            <a:ext cx="93503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4" name="Рисунок 1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851275" y="4652963"/>
            <a:ext cx="99060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5" name="Рисунок 2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292725" y="4652963"/>
            <a:ext cx="76041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6" name="Picture 15" descr="img-519090906-0001_cr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516688" y="4652963"/>
            <a:ext cx="8270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0447" name="Rectangle 16"/>
          <p:cNvSpPr>
            <a:spLocks noChangeArrowheads="1"/>
          </p:cNvSpPr>
          <p:nvPr/>
        </p:nvSpPr>
        <p:spPr bwMode="auto">
          <a:xfrm>
            <a:off x="250825" y="3606800"/>
            <a:ext cx="11525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/>
              <a:t>Флягин </a:t>
            </a:r>
          </a:p>
          <a:p>
            <a:pPr algn="ctr"/>
            <a:r>
              <a:rPr lang="ru-RU" sz="1200"/>
              <a:t>Павел </a:t>
            </a:r>
          </a:p>
          <a:p>
            <a:pPr algn="ctr"/>
            <a:r>
              <a:rPr lang="ru-RU" sz="1200"/>
              <a:t>Васильевич</a:t>
            </a:r>
          </a:p>
          <a:p>
            <a:pPr algn="ctr"/>
            <a:r>
              <a:rPr lang="ru-RU" sz="1200"/>
              <a:t> 1918 - 1943</a:t>
            </a:r>
            <a:r>
              <a:rPr lang="ru-RU"/>
              <a:t> </a:t>
            </a:r>
          </a:p>
        </p:txBody>
      </p:sp>
      <p:sp>
        <p:nvSpPr>
          <p:cNvPr id="1810448" name="Rectangle 21"/>
          <p:cNvSpPr>
            <a:spLocks noChangeArrowheads="1"/>
          </p:cNvSpPr>
          <p:nvPr/>
        </p:nvSpPr>
        <p:spPr bwMode="auto">
          <a:xfrm>
            <a:off x="0" y="1479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10449" name="Rectangle 22"/>
          <p:cNvSpPr>
            <a:spLocks noChangeArrowheads="1"/>
          </p:cNvSpPr>
          <p:nvPr/>
        </p:nvSpPr>
        <p:spPr bwMode="auto">
          <a:xfrm>
            <a:off x="1619250" y="3668713"/>
            <a:ext cx="1223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0">
                <a:cs typeface="Times New Roman" pitchFamily="18" charset="0"/>
              </a:rPr>
              <a:t>Флягина </a:t>
            </a:r>
            <a:endParaRPr lang="ru-RU" sz="1200" b="0"/>
          </a:p>
          <a:p>
            <a:pPr algn="ctr"/>
            <a:r>
              <a:rPr lang="ru-RU" sz="1200" b="0">
                <a:cs typeface="Times New Roman" pitchFamily="18" charset="0"/>
              </a:rPr>
              <a:t>Галина </a:t>
            </a:r>
            <a:endParaRPr lang="ru-RU" sz="1200" b="0"/>
          </a:p>
          <a:p>
            <a:pPr algn="ctr"/>
            <a:r>
              <a:rPr lang="ru-RU" sz="1200" b="0">
                <a:cs typeface="Times New Roman" pitchFamily="18" charset="0"/>
              </a:rPr>
              <a:t>Васильевна</a:t>
            </a:r>
            <a:r>
              <a:rPr lang="ru-RU" sz="1200"/>
              <a:t> </a:t>
            </a:r>
          </a:p>
          <a:p>
            <a:pPr algn="ctr"/>
            <a:r>
              <a:rPr lang="ru-RU" sz="1200"/>
              <a:t>1924 - 2007</a:t>
            </a:r>
          </a:p>
        </p:txBody>
      </p:sp>
      <p:sp>
        <p:nvSpPr>
          <p:cNvPr id="1810450" name="Rectangle 23"/>
          <p:cNvSpPr>
            <a:spLocks noChangeArrowheads="1"/>
          </p:cNvSpPr>
          <p:nvPr/>
        </p:nvSpPr>
        <p:spPr bwMode="auto">
          <a:xfrm>
            <a:off x="3132138" y="3665538"/>
            <a:ext cx="12239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/>
              <a:t>Ошомков </a:t>
            </a:r>
          </a:p>
          <a:p>
            <a:pPr algn="ctr"/>
            <a:r>
              <a:rPr lang="ru-RU" sz="1200"/>
              <a:t>Иван </a:t>
            </a:r>
          </a:p>
          <a:p>
            <a:pPr algn="ctr"/>
            <a:r>
              <a:rPr lang="ru-RU" sz="1200"/>
              <a:t>Сергеевич </a:t>
            </a:r>
          </a:p>
          <a:p>
            <a:pPr algn="ctr"/>
            <a:r>
              <a:rPr lang="ru-RU" sz="1200"/>
              <a:t>1926 - 1990</a:t>
            </a:r>
          </a:p>
        </p:txBody>
      </p:sp>
      <p:sp>
        <p:nvSpPr>
          <p:cNvPr id="1810451" name="Rectangle 25"/>
          <p:cNvSpPr>
            <a:spLocks noChangeArrowheads="1"/>
          </p:cNvSpPr>
          <p:nvPr/>
        </p:nvSpPr>
        <p:spPr bwMode="auto">
          <a:xfrm>
            <a:off x="114300" y="175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10452" name="Rectangle 26"/>
          <p:cNvSpPr>
            <a:spLocks noChangeArrowheads="1"/>
          </p:cNvSpPr>
          <p:nvPr/>
        </p:nvSpPr>
        <p:spPr bwMode="auto">
          <a:xfrm>
            <a:off x="4572000" y="3656013"/>
            <a:ext cx="1152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0">
                <a:cs typeface="Times New Roman" pitchFamily="18" charset="0"/>
              </a:rPr>
              <a:t>Дерягин </a:t>
            </a:r>
            <a:endParaRPr lang="ru-RU" sz="1200" b="0"/>
          </a:p>
          <a:p>
            <a:pPr algn="ctr"/>
            <a:r>
              <a:rPr lang="ru-RU" sz="1200" b="0">
                <a:cs typeface="Times New Roman" pitchFamily="18" charset="0"/>
              </a:rPr>
              <a:t>Григорий </a:t>
            </a:r>
            <a:endParaRPr lang="ru-RU" sz="1200" b="0"/>
          </a:p>
          <a:p>
            <a:pPr algn="ctr"/>
            <a:r>
              <a:rPr lang="ru-RU" sz="1200" b="0">
                <a:cs typeface="Times New Roman" pitchFamily="18" charset="0"/>
              </a:rPr>
              <a:t>Антонович</a:t>
            </a:r>
            <a:r>
              <a:rPr lang="ru-RU" sz="1200" b="0"/>
              <a:t> </a:t>
            </a:r>
          </a:p>
          <a:p>
            <a:pPr algn="ctr"/>
            <a:r>
              <a:rPr lang="ru-RU" sz="1200" b="0"/>
              <a:t>1904 - 1946</a:t>
            </a:r>
          </a:p>
        </p:txBody>
      </p:sp>
      <p:pic>
        <p:nvPicPr>
          <p:cNvPr id="1810453" name="Picture 27" descr="Максимов Павел Федорович[1]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7812088" y="4581525"/>
            <a:ext cx="8826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0454" name="Rectangle 28"/>
          <p:cNvSpPr>
            <a:spLocks noChangeArrowheads="1"/>
          </p:cNvSpPr>
          <p:nvPr/>
        </p:nvSpPr>
        <p:spPr bwMode="auto">
          <a:xfrm>
            <a:off x="7740650" y="5870575"/>
            <a:ext cx="1152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1190625" algn="l"/>
                <a:tab pos="2970213" algn="ctr"/>
              </a:tabLst>
            </a:pPr>
            <a:r>
              <a:rPr lang="ru-RU" sz="1200"/>
              <a:t>Максимов </a:t>
            </a:r>
          </a:p>
          <a:p>
            <a:pPr algn="ctr">
              <a:tabLst>
                <a:tab pos="1190625" algn="l"/>
                <a:tab pos="2970213" algn="ctr"/>
              </a:tabLst>
            </a:pPr>
            <a:r>
              <a:rPr lang="ru-RU" sz="1200"/>
              <a:t>Павел </a:t>
            </a:r>
          </a:p>
          <a:p>
            <a:pPr algn="ctr">
              <a:tabLst>
                <a:tab pos="1190625" algn="l"/>
                <a:tab pos="2970213" algn="ctr"/>
              </a:tabLst>
            </a:pPr>
            <a:r>
              <a:rPr lang="ru-RU" sz="1200"/>
              <a:t>Федорович </a:t>
            </a:r>
          </a:p>
          <a:p>
            <a:pPr algn="ctr">
              <a:tabLst>
                <a:tab pos="1190625" algn="l"/>
                <a:tab pos="2970213" algn="ctr"/>
              </a:tabLst>
            </a:pPr>
            <a:r>
              <a:rPr lang="ru-RU" sz="1200"/>
              <a:t>1922 - 1942</a:t>
            </a:r>
          </a:p>
        </p:txBody>
      </p:sp>
      <p:sp>
        <p:nvSpPr>
          <p:cNvPr id="1810455" name="Rectangle 29"/>
          <p:cNvSpPr>
            <a:spLocks noChangeArrowheads="1"/>
          </p:cNvSpPr>
          <p:nvPr/>
        </p:nvSpPr>
        <p:spPr bwMode="auto">
          <a:xfrm>
            <a:off x="6011863" y="3586163"/>
            <a:ext cx="1368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/>
              <a:t>Корельский </a:t>
            </a:r>
          </a:p>
          <a:p>
            <a:r>
              <a:rPr lang="ru-RU" sz="1200"/>
              <a:t>Дмитрий </a:t>
            </a:r>
          </a:p>
          <a:p>
            <a:r>
              <a:rPr lang="ru-RU" sz="1200"/>
              <a:t>Дмитриевич </a:t>
            </a:r>
          </a:p>
          <a:p>
            <a:r>
              <a:rPr lang="ru-RU" sz="1200"/>
              <a:t>1915 - 1941</a:t>
            </a:r>
            <a:r>
              <a:rPr lang="ru-RU"/>
              <a:t> </a:t>
            </a:r>
          </a:p>
        </p:txBody>
      </p:sp>
      <p:sp>
        <p:nvSpPr>
          <p:cNvPr id="1810456" name="Rectangle 30"/>
          <p:cNvSpPr>
            <a:spLocks noChangeArrowheads="1"/>
          </p:cNvSpPr>
          <p:nvPr/>
        </p:nvSpPr>
        <p:spPr bwMode="auto">
          <a:xfrm>
            <a:off x="7451725" y="3648075"/>
            <a:ext cx="1692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/>
              <a:t>Копытов </a:t>
            </a:r>
          </a:p>
          <a:p>
            <a:pPr algn="ctr"/>
            <a:r>
              <a:rPr lang="ru-RU" sz="1200"/>
              <a:t>Анатолий </a:t>
            </a:r>
          </a:p>
          <a:p>
            <a:pPr algn="ctr"/>
            <a:r>
              <a:rPr lang="ru-RU" sz="1200"/>
              <a:t>Константинович </a:t>
            </a:r>
          </a:p>
          <a:p>
            <a:pPr algn="ctr"/>
            <a:r>
              <a:rPr lang="ru-RU" sz="1200"/>
              <a:t>1921 - 1941</a:t>
            </a:r>
          </a:p>
        </p:txBody>
      </p:sp>
      <p:sp>
        <p:nvSpPr>
          <p:cNvPr id="1810457" name="Rectangle 31"/>
          <p:cNvSpPr>
            <a:spLocks noChangeArrowheads="1"/>
          </p:cNvSpPr>
          <p:nvPr/>
        </p:nvSpPr>
        <p:spPr bwMode="auto">
          <a:xfrm>
            <a:off x="0" y="5886450"/>
            <a:ext cx="2124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/>
              <a:t>Маховы </a:t>
            </a:r>
          </a:p>
          <a:p>
            <a:pPr algn="ctr"/>
            <a:r>
              <a:rPr lang="ru-RU" sz="1200"/>
              <a:t>Лидия Сергеевна и Александр Федорович </a:t>
            </a:r>
          </a:p>
          <a:p>
            <a:pPr algn="ctr"/>
            <a:r>
              <a:rPr lang="ru-RU" sz="1200"/>
              <a:t>1913 – 2001 и 1909 - 1982</a:t>
            </a:r>
          </a:p>
        </p:txBody>
      </p:sp>
      <p:sp>
        <p:nvSpPr>
          <p:cNvPr id="1810458" name="Rectangle 32"/>
          <p:cNvSpPr>
            <a:spLocks noChangeArrowheads="1"/>
          </p:cNvSpPr>
          <p:nvPr/>
        </p:nvSpPr>
        <p:spPr bwMode="auto">
          <a:xfrm>
            <a:off x="2339975" y="5934075"/>
            <a:ext cx="1223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/>
              <a:t>Каменев </a:t>
            </a:r>
          </a:p>
          <a:p>
            <a:pPr algn="ctr"/>
            <a:r>
              <a:rPr lang="ru-RU" sz="1200"/>
              <a:t>Василий </a:t>
            </a:r>
          </a:p>
          <a:p>
            <a:pPr algn="ctr"/>
            <a:r>
              <a:rPr lang="ru-RU" sz="1200"/>
              <a:t>Николаевич </a:t>
            </a:r>
          </a:p>
          <a:p>
            <a:pPr algn="ctr"/>
            <a:r>
              <a:rPr lang="ru-RU" sz="1200"/>
              <a:t>1925 - 1971</a:t>
            </a:r>
          </a:p>
        </p:txBody>
      </p:sp>
      <p:sp>
        <p:nvSpPr>
          <p:cNvPr id="1810459" name="Rectangle 33"/>
          <p:cNvSpPr>
            <a:spLocks noChangeArrowheads="1"/>
          </p:cNvSpPr>
          <p:nvPr/>
        </p:nvSpPr>
        <p:spPr bwMode="auto">
          <a:xfrm>
            <a:off x="3708400" y="5891213"/>
            <a:ext cx="12239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/>
              <a:t>Нечай </a:t>
            </a:r>
          </a:p>
          <a:p>
            <a:pPr algn="ctr"/>
            <a:r>
              <a:rPr lang="ru-RU" sz="1200"/>
              <a:t>Яков </a:t>
            </a:r>
          </a:p>
          <a:p>
            <a:pPr algn="ctr"/>
            <a:r>
              <a:rPr lang="ru-RU" sz="1200"/>
              <a:t>Максимович </a:t>
            </a:r>
          </a:p>
          <a:p>
            <a:pPr algn="ctr"/>
            <a:r>
              <a:rPr lang="ru-RU" sz="1200"/>
              <a:t>1909 - 1944</a:t>
            </a:r>
            <a:r>
              <a:rPr lang="ru-RU"/>
              <a:t> </a:t>
            </a:r>
          </a:p>
        </p:txBody>
      </p:sp>
      <p:sp>
        <p:nvSpPr>
          <p:cNvPr id="1810460" name="Rectangle 34"/>
          <p:cNvSpPr>
            <a:spLocks noChangeArrowheads="1"/>
          </p:cNvSpPr>
          <p:nvPr/>
        </p:nvSpPr>
        <p:spPr bwMode="auto">
          <a:xfrm>
            <a:off x="5003800" y="5943600"/>
            <a:ext cx="11525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/>
              <a:t>Бабкин </a:t>
            </a:r>
          </a:p>
          <a:p>
            <a:pPr algn="ctr"/>
            <a:r>
              <a:rPr lang="ru-RU" sz="1200"/>
              <a:t>Григорий </a:t>
            </a:r>
          </a:p>
          <a:p>
            <a:pPr algn="ctr"/>
            <a:r>
              <a:rPr lang="ru-RU" sz="1200"/>
              <a:t>Михайлович </a:t>
            </a:r>
          </a:p>
          <a:p>
            <a:pPr algn="ctr"/>
            <a:r>
              <a:rPr lang="ru-RU" sz="1200"/>
              <a:t>1901 - 1943</a:t>
            </a:r>
            <a:r>
              <a:rPr lang="ru-RU"/>
              <a:t> </a:t>
            </a:r>
          </a:p>
        </p:txBody>
      </p:sp>
      <p:sp>
        <p:nvSpPr>
          <p:cNvPr id="1810461" name="Rectangle 35"/>
          <p:cNvSpPr>
            <a:spLocks noChangeArrowheads="1"/>
          </p:cNvSpPr>
          <p:nvPr/>
        </p:nvSpPr>
        <p:spPr bwMode="auto">
          <a:xfrm>
            <a:off x="6227763" y="5932488"/>
            <a:ext cx="14398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/>
              <a:t>Антуфьев </a:t>
            </a:r>
          </a:p>
          <a:p>
            <a:pPr algn="ctr"/>
            <a:r>
              <a:rPr lang="ru-RU" sz="1200"/>
              <a:t>Александр </a:t>
            </a:r>
          </a:p>
          <a:p>
            <a:pPr algn="ctr"/>
            <a:r>
              <a:rPr lang="ru-RU" sz="1200"/>
              <a:t>Дмитриевич </a:t>
            </a:r>
          </a:p>
          <a:p>
            <a:pPr algn="ctr"/>
            <a:r>
              <a:rPr lang="ru-RU" sz="1200"/>
              <a:t>1926 - 1997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4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1145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/>
            <a:r>
              <a:rPr lang="ru-RU" smtClean="0"/>
              <a:t>Кубок ФПАО по лыжным гонкам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11460" name="Picture 6" descr="DSC_056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989138"/>
            <a:ext cx="3233738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1461" name="Picture 8" descr="DSC_057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80063" y="1916113"/>
            <a:ext cx="32400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1462" name="Picture 10" descr="DSC_059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92500" y="2852738"/>
            <a:ext cx="20034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1463" name="Picture 11" descr="IMG_20150321_10402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0825" y="4311650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1464" name="Picture 13" descr="F8LFHetXnZ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580063" y="4221163"/>
            <a:ext cx="33083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1248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z="2400" smtClean="0"/>
              <a:t>Спартакиада трудящихся Архангельской области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12484" name="Picture 8" descr="YHspM4Gwhd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1700213"/>
            <a:ext cx="2016125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85" name="Picture 12" descr="beM89mziA9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77050" y="1773238"/>
            <a:ext cx="1714500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86" name="Picture 14" descr="a6C7z-hjxP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16688" y="4508500"/>
            <a:ext cx="2411412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87" name="Picture 16" descr="Jt1GmuP6ZCs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8313" y="3141663"/>
            <a:ext cx="20129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88" name="Picture 20" descr="WS3KvcfxAvs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411413" y="1773238"/>
            <a:ext cx="28051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89" name="Picture 22" descr="82HzPFv58o0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67175" y="1628775"/>
            <a:ext cx="28813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90" name="Picture 23" descr="Vnz02SqAokM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124075" y="3573463"/>
            <a:ext cx="28051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91" name="Picture 24" descr="волейбол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50825" y="4724400"/>
            <a:ext cx="2322513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92" name="Picture 25" descr="хлеб- соль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500563" y="3716338"/>
            <a:ext cx="24669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93" name="Picture 27" descr="jXrnGZ8gizM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627313" y="5516563"/>
            <a:ext cx="16557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494" name="Picture 29" descr="4ivp7z7ygCo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716463" y="5589588"/>
            <a:ext cx="17272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5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13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mtClean="0"/>
              <a:t>Первомайская демонстрация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13508" name="Picture 10" descr="img_986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4437063"/>
            <a:ext cx="28082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3509" name="Picture 12" descr="img_985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1863" y="1989138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3510" name="Picture 14" descr="img_985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11863" y="4383088"/>
            <a:ext cx="2903537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3511" name="Picture 16" descr="img_985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1989138"/>
            <a:ext cx="29035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3512" name="Picture 17" descr="img_986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55875" y="2484438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52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14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652963"/>
            <a:ext cx="4067175" cy="1728787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400" smtClean="0">
                <a:latin typeface="Times New Roman" pitchFamily="18" charset="0"/>
              </a:rPr>
              <a:t> С 4 по 7 октября 2015 года в г. Архангельске XXVIII Съезд Евразийской ассоциации профсоюзных организаций университетов. 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1453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52513"/>
            <a:ext cx="4859338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4533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40200" y="3522663"/>
            <a:ext cx="500380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4534" name="Rectangle 9"/>
          <p:cNvSpPr>
            <a:spLocks noChangeArrowheads="1"/>
          </p:cNvSpPr>
          <p:nvPr/>
        </p:nvSpPr>
        <p:spPr bwMode="auto">
          <a:xfrm>
            <a:off x="4859338" y="1196975"/>
            <a:ext cx="42846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0">
                <a:latin typeface="Times New Roman" pitchFamily="18" charset="0"/>
              </a:rPr>
              <a:t>23 апреля 2015 года</a:t>
            </a:r>
          </a:p>
          <a:p>
            <a:pPr algn="ctr"/>
            <a:r>
              <a:rPr lang="ru-RU" sz="2400" b="0">
                <a:latin typeface="Times New Roman" pitchFamily="18" charset="0"/>
              </a:rPr>
              <a:t>Ежегодная Ярмарка вакансий «Ваш выбор» для выпускников педагогических и социально-гуманитарных направлений подготовки.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5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1555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/>
            <a:r>
              <a:rPr lang="ru-RU" sz="2000" b="1" smtClean="0"/>
              <a:t>Встреча с делегацией профсоюза учителей Норвегии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15556" name="Picture 6" descr="phoca_thumb_l_img_00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844675"/>
            <a:ext cx="3205163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5557" name="Picture 8" descr="img_000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16238" y="1844675"/>
            <a:ext cx="3097212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5558" name="Picture 10" descr="img_000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43213" y="4365625"/>
            <a:ext cx="28321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5559" name="Picture 12" descr="img_000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4437063"/>
            <a:ext cx="26876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5560" name="Picture 14" descr="img_000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24563" y="1844675"/>
            <a:ext cx="311943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5561" name="Picture 16" descr="img_001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867400" y="4365625"/>
            <a:ext cx="29765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929" name="Прямоугольник 1"/>
          <p:cNvSpPr>
            <a:spLocks noChangeArrowheads="1"/>
          </p:cNvSpPr>
          <p:nvPr/>
        </p:nvSpPr>
        <p:spPr bwMode="auto">
          <a:xfrm>
            <a:off x="395288" y="115888"/>
            <a:ext cx="766921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000">
                <a:solidFill>
                  <a:srgbClr val="163E6A"/>
                </a:solidFill>
                <a:cs typeface="Arial" charset="0"/>
              </a:rPr>
              <a:t>Архангельский межрегиональный профсоюз образования</a:t>
            </a:r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6754" y="516742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788931" name="Picture 2" descr="http://arhoblprof.ru/images/Novosti/FPAO/f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397375"/>
            <a:ext cx="3687763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8932" name="Прямоугольник 3"/>
          <p:cNvSpPr>
            <a:spLocks noChangeArrowheads="1"/>
          </p:cNvSpPr>
          <p:nvPr/>
        </p:nvSpPr>
        <p:spPr bwMode="auto">
          <a:xfrm>
            <a:off x="3924300" y="5876925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76A85"/>
                </a:solidFill>
                <a:latin typeface="Verdana" pitchFamily="34" charset="0"/>
              </a:rPr>
              <a:t>21 декабря 2015 года отчетно-выборная конференция Федерации профсоюзов Архангельской области</a:t>
            </a:r>
            <a:endParaRPr lang="ru-RU" sz="1600"/>
          </a:p>
        </p:txBody>
      </p:sp>
      <p:pic>
        <p:nvPicPr>
          <p:cNvPr id="1788933" name="Picture 4" descr="http://arhoblprof.ru/images/Novosti/9np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085850"/>
            <a:ext cx="3635375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8934" name="Прямоугольник 4"/>
          <p:cNvSpPr>
            <a:spLocks noChangeArrowheads="1"/>
          </p:cNvSpPr>
          <p:nvPr/>
        </p:nvSpPr>
        <p:spPr bwMode="auto">
          <a:xfrm>
            <a:off x="4140200" y="1370013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76A85"/>
                </a:solidFill>
                <a:latin typeface="Verdana" pitchFamily="34" charset="0"/>
              </a:rPr>
              <a:t>С 7 по 9 февраля 2015 года в г. Сочи - IX Съезд Федерации независимых профсоюзов России</a:t>
            </a:r>
            <a:endParaRPr lang="ru-RU" sz="1600"/>
          </a:p>
        </p:txBody>
      </p:sp>
      <p:pic>
        <p:nvPicPr>
          <p:cNvPr id="1788935" name="Picture 6" descr="Выступает Меркулова на Съезде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29163" y="2509838"/>
            <a:ext cx="4414837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36513" y="3489325"/>
            <a:ext cx="4765676" cy="684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марта 2015 года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Съезд Общероссийского </a:t>
            </a:r>
            <a:r>
              <a:rPr lang="ru-RU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Профсоюза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57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1657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z="2200" smtClean="0"/>
              <a:t>Профсоюзная учеба специалистами из ЦС Профсоюза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16580" name="Picture 6" descr="IMG_969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24525" y="4149725"/>
            <a:ext cx="31623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6581" name="Picture 8" descr="IMG_969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825" y="1817688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6582" name="Picture 10" descr="IMG_970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91250" y="1844675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6583" name="Picture 12" descr="IMG_977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32138" y="1808163"/>
            <a:ext cx="30241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6584" name="Picture 13" descr="IMG_386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9750" y="4229100"/>
            <a:ext cx="467995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60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1760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z="2400" smtClean="0"/>
              <a:t>Обучение внештатных правовых инспекторов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17604" name="Picture 6" descr="37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1773238"/>
            <a:ext cx="16795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7605" name="Picture 8" descr="38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613" y="1773238"/>
            <a:ext cx="19685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7606" name="Picture 10" descr="37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95738" y="17732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7607" name="Picture 12" descr="38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83338" y="1700213"/>
            <a:ext cx="2760662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7608" name="Picture 14" descr="40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3850" y="3429000"/>
            <a:ext cx="3192463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7609" name="Picture 16" descr="41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48488" y="4941888"/>
            <a:ext cx="19685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7610" name="Picture 18" descr="395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779838" y="4076700"/>
            <a:ext cx="2903537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53988"/>
            <a:ext cx="7391400" cy="565150"/>
          </a:xfrm>
        </p:spPr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1862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mtClean="0"/>
              <a:t>Встречи с социальными партнерами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18628" name="Picture 6" descr="00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1863" y="1844675"/>
            <a:ext cx="2873375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8629" name="Picture 8" descr="00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3" y="3500438"/>
            <a:ext cx="33782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8630" name="Picture 10" descr="136_sm48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3850" y="1916113"/>
            <a:ext cx="4211638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8631" name="Rectangle 11"/>
          <p:cNvSpPr>
            <a:spLocks noChangeArrowheads="1"/>
          </p:cNvSpPr>
          <p:nvPr/>
        </p:nvSpPr>
        <p:spPr bwMode="auto">
          <a:xfrm>
            <a:off x="323850" y="4918075"/>
            <a:ext cx="424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/>
              <a:t>Областное Собрание депутатов И.А. Чесноков</a:t>
            </a:r>
          </a:p>
        </p:txBody>
      </p:sp>
      <p:sp>
        <p:nvSpPr>
          <p:cNvPr id="1818632" name="Rectangle 12"/>
          <p:cNvSpPr>
            <a:spLocks noChangeArrowheads="1"/>
          </p:cNvSpPr>
          <p:nvPr/>
        </p:nvSpPr>
        <p:spPr bwMode="auto">
          <a:xfrm>
            <a:off x="4356100" y="5627688"/>
            <a:ext cx="4787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Министерство образования Архангельской области - И.В. Скубенко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649" name="Прямоугольник 2"/>
          <p:cNvSpPr>
            <a:spLocks noChangeArrowheads="1"/>
          </p:cNvSpPr>
          <p:nvPr/>
        </p:nvSpPr>
        <p:spPr bwMode="auto">
          <a:xfrm>
            <a:off x="179388" y="260350"/>
            <a:ext cx="835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0">
                <a:solidFill>
                  <a:srgbClr val="163E6A"/>
                </a:solidFill>
              </a:rPr>
              <a:t>Архангельский межрегиональный профсоюз образования</a:t>
            </a:r>
            <a:endParaRPr lang="ru-RU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819651" name="Прямоугольник 4"/>
          <p:cNvSpPr>
            <a:spLocks noChangeArrowheads="1"/>
          </p:cNvSpPr>
          <p:nvPr/>
        </p:nvSpPr>
        <p:spPr bwMode="auto">
          <a:xfrm>
            <a:off x="4027488" y="1560513"/>
            <a:ext cx="5008562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>
                <a:latin typeface="Calibri" pitchFamily="34" charset="0"/>
                <a:ea typeface="Calibri" pitchFamily="34" charset="0"/>
                <a:cs typeface="Times New Roman" pitchFamily="18" charset="0"/>
              </a:rPr>
              <a:t>и с депутатом Государственной Думы Федерального Собрания Российской Федерации</a:t>
            </a:r>
          </a:p>
        </p:txBody>
      </p:sp>
      <p:pic>
        <p:nvPicPr>
          <p:cNvPr id="1819652" name="Picture 4" descr="img_056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27488" y="3133725"/>
            <a:ext cx="5116512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9653" name="Picture 8" descr="img_056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082675"/>
            <a:ext cx="402907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9654" name="Picture 10" descr="img_056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875" y="3933825"/>
            <a:ext cx="4013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67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2067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mtClean="0"/>
              <a:t>Оздоровление работников и детей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820676" name="Rectangle 5"/>
          <p:cNvSpPr>
            <a:spLocks noChangeArrowheads="1"/>
          </p:cNvSpPr>
          <p:nvPr/>
        </p:nvSpPr>
        <p:spPr bwMode="auto">
          <a:xfrm>
            <a:off x="2843213" y="2259013"/>
            <a:ext cx="6300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/>
              <a:t>Альтаир</a:t>
            </a:r>
          </a:p>
          <a:p>
            <a:pPr algn="ctr"/>
            <a:r>
              <a:rPr lang="en-US"/>
              <a:t>II</a:t>
            </a:r>
            <a:r>
              <a:rPr lang="ru-RU"/>
              <a:t> смена – 180 чел, </a:t>
            </a:r>
            <a:r>
              <a:rPr lang="en-US"/>
              <a:t>III</a:t>
            </a:r>
            <a:r>
              <a:rPr lang="ru-RU"/>
              <a:t> смена 230 ч., </a:t>
            </a:r>
            <a:r>
              <a:rPr lang="en-US"/>
              <a:t>IV </a:t>
            </a:r>
            <a:r>
              <a:rPr lang="ru-RU"/>
              <a:t>смена – 156 ч.</a:t>
            </a:r>
          </a:p>
        </p:txBody>
      </p:sp>
      <p:pic>
        <p:nvPicPr>
          <p:cNvPr id="1820677" name="Picture 7" descr="a_4dc82ae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1916113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0678" name="Picture 9" descr="items_q73jC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850" y="3429000"/>
            <a:ext cx="2376488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0679" name="Picture 11" descr="203122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71775" y="3429000"/>
            <a:ext cx="208756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0680" name="Rectangle 12"/>
          <p:cNvSpPr>
            <a:spLocks noChangeArrowheads="1"/>
          </p:cNvSpPr>
          <p:nvPr/>
        </p:nvSpPr>
        <p:spPr bwMode="auto">
          <a:xfrm>
            <a:off x="5219700" y="3654425"/>
            <a:ext cx="3744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В санаториях «Беломорье» и «Солониха» отдохнуло около 200 ч.</a:t>
            </a:r>
          </a:p>
        </p:txBody>
      </p:sp>
      <p:pic>
        <p:nvPicPr>
          <p:cNvPr id="1820681" name="Picture 13" descr="10-34-52__22-08-2015_yesphot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11413" y="5157788"/>
            <a:ext cx="2232025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0682" name="Picture 15" descr="zCTpS4zsfQ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3850" y="5075238"/>
            <a:ext cx="2376488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0683" name="Rectangle 16"/>
          <p:cNvSpPr>
            <a:spLocks noChangeArrowheads="1"/>
          </p:cNvSpPr>
          <p:nvPr/>
        </p:nvSpPr>
        <p:spPr bwMode="auto">
          <a:xfrm>
            <a:off x="5148263" y="5346700"/>
            <a:ext cx="3744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Лагерь «Бригантина на берегу черного моря в Крыму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6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216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28725"/>
            <a:ext cx="4859338" cy="5629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О ротации членов совета Архангельской межрегиональной общественной организации</a:t>
            </a:r>
            <a:r>
              <a:rPr lang="ru-RU" sz="1400" b="1" smtClean="0">
                <a:latin typeface="Times New Roman" pitchFamily="18" charset="0"/>
              </a:rPr>
              <a:t> </a:t>
            </a:r>
            <a:r>
              <a:rPr lang="ru-RU" sz="1400" smtClean="0">
                <a:latin typeface="Times New Roman" pitchFamily="18" charset="0"/>
              </a:rPr>
              <a:t>профессионального союза работников народного образования и науки Российской Федерации.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Об итогах Архангельской межрегиональной тематической проверки «Соблюдение государственных нормативных требований охраны труда в спортивных залах и на спортивных площадках образовательных учреждений Архангельской области».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Об итогах работы детского оздоровительного лагеря «Альтаир»  в 2015 году и о его работе в 2016 году.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Об участии местных организаций Профсоюза в конкурсах, организованных ЦС Общероссийского Профсоюза образования, Архангельской межрегиональной организацией Профсоюза в 2015 году.                                                        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О выборах делегатов Архангельской межрегиональной общественной организации профессионального союза работников народного образования и науки Российской Федерации  на внеочередную конференцию Федерации профсоюзов Архангельской области (ФПАО).               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 О выполнении постановления Совета от 06.04.2015 года в части перечисления членских профсоюзных взносов и установления процента отчисления средств.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Об организации участия членов Профсоюза в работе интернет-ресурса «Российская общественная инициатива».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latin typeface="Times New Roman" pitchFamily="18" charset="0"/>
              </a:rPr>
              <a:t>О введении в Профсоюзе ежегодного Открытого (публичного) Отчёта (доклада) выборного органа первичной, местной и межрегиональной организации Профсоюза </a:t>
            </a:r>
          </a:p>
        </p:txBody>
      </p:sp>
      <p:pic>
        <p:nvPicPr>
          <p:cNvPr id="1821699" name="Picture 5" descr="RcNbF7739R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3800" y="1052513"/>
            <a:ext cx="414020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21701" name="Picture 7" descr="ybMrHTAW0PY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3800" y="3933825"/>
            <a:ext cx="41402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1702" name="WordArt 7"/>
          <p:cNvSpPr>
            <a:spLocks noChangeArrowheads="1" noChangeShapeType="1" noTextEdit="1"/>
          </p:cNvSpPr>
          <p:nvPr/>
        </p:nvSpPr>
        <p:spPr bwMode="auto">
          <a:xfrm>
            <a:off x="5003800" y="3716338"/>
            <a:ext cx="4140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заседание совета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2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22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28725"/>
            <a:ext cx="1954213" cy="183991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822723" name="Picture 5" descr="AHeXB7rFCf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7763" y="3284538"/>
            <a:ext cx="2916237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24" name="Picture 6" descr="IMG_049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7675" y="1052513"/>
            <a:ext cx="31686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25" name="Picture 7" descr="phoca_thumb_l_img_049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05251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26" name="Picture 8" descr="phoca_thumb_l_img_049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8225" y="1052513"/>
            <a:ext cx="30257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27" name="Picture 9" descr="phoca_thumb_l_img_050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284538"/>
            <a:ext cx="30591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28" name="Picture 10" descr="phoca_thumb_l_img_050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59113" y="3284538"/>
            <a:ext cx="3241675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822730" name="Rectangle 12"/>
          <p:cNvSpPr>
            <a:spLocks noChangeArrowheads="1"/>
          </p:cNvSpPr>
          <p:nvPr/>
        </p:nvSpPr>
        <p:spPr bwMode="auto">
          <a:xfrm>
            <a:off x="0" y="5303838"/>
            <a:ext cx="914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«Нормативно – правовое регулирование трудовых отношений с работниками образовательных учреждений при введении и применении эффективных контрактов и распределении стимулирующей части фондов оплаты труда»</a:t>
            </a:r>
            <a:endParaRPr lang="en-US" sz="2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822731" name="WordArt 14"/>
          <p:cNvSpPr>
            <a:spLocks noChangeArrowheads="1" noChangeShapeType="1" noTextEdit="1"/>
          </p:cNvSpPr>
          <p:nvPr/>
        </p:nvSpPr>
        <p:spPr bwMode="auto">
          <a:xfrm>
            <a:off x="827088" y="1052513"/>
            <a:ext cx="7058025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Обучение профсоюзного актива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7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237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32813" y="6237288"/>
            <a:ext cx="153987" cy="8731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800" smtClean="0"/>
          </a:p>
        </p:txBody>
      </p:sp>
      <p:pic>
        <p:nvPicPr>
          <p:cNvPr id="1823747" name="Picture 5" descr="IMG_764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9950" y="3509963"/>
            <a:ext cx="446405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3748" name="Picture 6" descr="IMG_764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125538"/>
            <a:ext cx="3449638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3749" name="Picture 7" descr="AHeXB7rFCf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495675"/>
            <a:ext cx="44831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3750" name="Picture 9" descr="g53074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92500" y="1052513"/>
            <a:ext cx="56515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3751" name="WordArt 13"/>
          <p:cNvSpPr>
            <a:spLocks noChangeArrowheads="1" noChangeShapeType="1" noTextEdit="1"/>
          </p:cNvSpPr>
          <p:nvPr/>
        </p:nvSpPr>
        <p:spPr bwMode="auto">
          <a:xfrm>
            <a:off x="3492500" y="1484313"/>
            <a:ext cx="565150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Проверки соблюдения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трудового законодательства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7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pic>
        <p:nvPicPr>
          <p:cNvPr id="1824770" name="Picture 15" descr="%D0%9A%D0%BE%D0%BC%D0%B0%D0%BD%D0%B4%D0%B0_%D0%9C%D0%BE%D0%B3%D1%83%D1%87%D0%B0%D1%8F_%D0%9A%D1%83%D1%87%D0%BA%D0%B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4771" name="Picture 16" descr="img_858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213" y="3860800"/>
            <a:ext cx="3097212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4772" name="Picture 17" descr="img_865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268413"/>
            <a:ext cx="2843213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4773" name="Picture 18" descr="img_862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40425" y="4149725"/>
            <a:ext cx="320357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4774" name="Picture 19" descr="img_053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573463"/>
            <a:ext cx="28432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824776" name="Rectangle 21"/>
          <p:cNvSpPr>
            <a:spLocks noChangeArrowheads="1"/>
          </p:cNvSpPr>
          <p:nvPr/>
        </p:nvSpPr>
        <p:spPr bwMode="auto">
          <a:xfrm>
            <a:off x="2987675" y="1196975"/>
            <a:ext cx="501332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/>
              <a:t>Тематическая проверка образовательных</a:t>
            </a:r>
          </a:p>
          <a:p>
            <a:pPr algn="ctr"/>
            <a:r>
              <a:rPr lang="ru-RU"/>
              <a:t> учреждений Архангельской области </a:t>
            </a:r>
          </a:p>
          <a:p>
            <a:pPr algn="ctr"/>
            <a:r>
              <a:rPr lang="ru-RU"/>
              <a:t>«Соблюдение законодательства и прав </a:t>
            </a:r>
          </a:p>
          <a:p>
            <a:pPr algn="ctr"/>
            <a:r>
              <a:rPr lang="ru-RU"/>
              <a:t>работников при введении и применении </a:t>
            </a:r>
          </a:p>
          <a:p>
            <a:pPr algn="ctr"/>
            <a:r>
              <a:rPr lang="ru-RU"/>
              <a:t>механизмов эффективного контракта, </a:t>
            </a:r>
          </a:p>
          <a:p>
            <a:pPr algn="ctr"/>
            <a:r>
              <a:rPr lang="ru-RU"/>
              <a:t>распределении стимулирующей части</a:t>
            </a:r>
          </a:p>
          <a:p>
            <a:pPr algn="ctr"/>
            <a:r>
              <a:rPr lang="ru-RU"/>
              <a:t> фондов оплаты труда»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2579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25795" name="Picture 4" descr="vzf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052513"/>
            <a:ext cx="9144000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796" name="Picture 7" descr="Bakov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927673">
            <a:off x="7286625" y="1052513"/>
            <a:ext cx="1857375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797" name="Picture 8" descr="ds12nov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92275" y="1052513"/>
            <a:ext cx="1712913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798" name="Picture 9" descr="Ermolina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76600" y="981075"/>
            <a:ext cx="1712913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799" name="Picture 10" descr="Fedotova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7900" y="981075"/>
            <a:ext cx="19304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0" name="Picture 11" descr="Garmonia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2420938"/>
            <a:ext cx="1570038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1" name="Picture 12" descr="IMG_048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-619006">
            <a:off x="0" y="1052513"/>
            <a:ext cx="18161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2" name="Picture 13" descr="Kemakova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619250" y="2349500"/>
            <a:ext cx="17716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3" name="Picture 14" descr="Kompliment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380288" y="2500313"/>
            <a:ext cx="1763712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4" name="Picture 15" descr="Korniichyk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419475" y="2492375"/>
            <a:ext cx="164147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5" name="Picture 17" descr="Kotlass_sb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940425" y="2852738"/>
            <a:ext cx="164147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6" name="Picture 18" descr="Kuloi1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372225" y="1196975"/>
            <a:ext cx="1512888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7" name="Picture 19" descr="maligina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372225" y="5013325"/>
            <a:ext cx="1570038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8" name="Picture 20" descr="Malix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0" y="4149725"/>
            <a:ext cx="169227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09" name="Picture 21" descr="Popova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1403350" y="4005263"/>
            <a:ext cx="18002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10" name="Picture 22" descr="Ricasixa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132138" y="5616575"/>
            <a:ext cx="1655762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11" name="Picture 23" descr="Rusanova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7862888" y="3789363"/>
            <a:ext cx="1281112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12" name="Picture 24" descr="Savitskaya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7718425" y="4652963"/>
            <a:ext cx="14255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13" name="Picture 25" descr="Skibitskaya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6372225" y="3716338"/>
            <a:ext cx="13541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14" name="Picture 26" descr="Stykova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1476375" y="5445125"/>
            <a:ext cx="18002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15" name="Picture 27" descr="Tigileva_Korepanov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3635375" y="4041775"/>
            <a:ext cx="1871663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16" name="Picture 28" descr="Trexanin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2627313" y="4652963"/>
            <a:ext cx="164147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17" name="Picture 29" descr="Yablokova"/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0" y="5518150"/>
            <a:ext cx="1785938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5818" name="Picture 30" descr="YstVelsk"/>
          <p:cNvPicPr>
            <a:picLocks noChangeAspect="1" noChangeArrowheads="1"/>
          </p:cNvPicPr>
          <p:nvPr/>
        </p:nvPicPr>
        <p:blipFill>
          <a:blip r:embed="rId25" cstate="email"/>
          <a:srcRect/>
          <a:stretch>
            <a:fillRect/>
          </a:stretch>
        </p:blipFill>
        <p:spPr bwMode="auto">
          <a:xfrm>
            <a:off x="4787900" y="5229225"/>
            <a:ext cx="18716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6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25820" name="Picture 32" descr="Antipov_Ermolina"/>
          <p:cNvPicPr>
            <a:picLocks noChangeAspect="1" noChangeArrowheads="1"/>
          </p:cNvPicPr>
          <p:nvPr/>
        </p:nvPicPr>
        <p:blipFill>
          <a:blip r:embed="rId27" cstate="email"/>
          <a:srcRect/>
          <a:stretch>
            <a:fillRect/>
          </a:stretch>
        </p:blipFill>
        <p:spPr bwMode="auto">
          <a:xfrm>
            <a:off x="4572000" y="2781300"/>
            <a:ext cx="1655763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3" name="Text Box 27"/>
          <p:cNvSpPr txBox="1">
            <a:spLocks noChangeArrowheads="1"/>
          </p:cNvSpPr>
          <p:nvPr/>
        </p:nvSpPr>
        <p:spPr bwMode="gray">
          <a:xfrm>
            <a:off x="2025650" y="39290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789954" name="Text Box 31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b="0">
              <a:solidFill>
                <a:srgbClr val="1D528D"/>
              </a:solidFill>
            </a:endParaRP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789956" name="Прямоугольник 9"/>
          <p:cNvSpPr>
            <a:spLocks noChangeArrowheads="1"/>
          </p:cNvSpPr>
          <p:nvPr/>
        </p:nvSpPr>
        <p:spPr bwMode="auto">
          <a:xfrm>
            <a:off x="-612775" y="179388"/>
            <a:ext cx="8783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000">
                <a:solidFill>
                  <a:srgbClr val="163E6A"/>
                </a:solidFill>
                <a:cs typeface="Arial" charset="0"/>
              </a:rPr>
              <a:t>Архангельский межрегиональный профсоюз образования</a:t>
            </a:r>
          </a:p>
        </p:txBody>
      </p:sp>
      <p:sp>
        <p:nvSpPr>
          <p:cNvPr id="1789957" name="Rectangle 8"/>
          <p:cNvSpPr>
            <a:spLocks noChangeArrowheads="1"/>
          </p:cNvSpPr>
          <p:nvPr/>
        </p:nvSpPr>
        <p:spPr bwMode="auto">
          <a:xfrm>
            <a:off x="827088" y="2192338"/>
            <a:ext cx="792162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/>
              <a:t>Программа развития деятельности  Архангельской межрегиональной общественной организации профессионального союза работников народного образования и науки Российской Федерации на 2015 – 2019 годы </a:t>
            </a:r>
          </a:p>
          <a:p>
            <a:pPr algn="ctr"/>
            <a:r>
              <a:rPr lang="ru-RU"/>
              <a:t>(принята постановлением совета Архангельской межрегиональной организации 06 апреля 2015 г. № 2 – 3)</a:t>
            </a:r>
          </a:p>
          <a:p>
            <a:pPr algn="ctr"/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8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26818" name="Rectangle 3"/>
          <p:cNvSpPr>
            <a:spLocks noGrp="1" noChangeArrowheads="1"/>
          </p:cNvSpPr>
          <p:nvPr>
            <p:ph type="body" idx="4294967295"/>
          </p:nvPr>
        </p:nvSpPr>
        <p:spPr>
          <a:xfrm flipH="1">
            <a:off x="8686800" y="6237288"/>
            <a:ext cx="73025" cy="8731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800" smtClean="0"/>
          </a:p>
        </p:txBody>
      </p:sp>
      <p:pic>
        <p:nvPicPr>
          <p:cNvPr id="1826819" name="Picture 12" descr="f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6820" name="Picture 14" descr="97vziobKNH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87675" y="1773238"/>
            <a:ext cx="4176713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6821" name="Picture 19" descr="CtiBnJD6i2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94538" y="4125913"/>
            <a:ext cx="204946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6822" name="Picture 23" descr="6gDcPXjyD2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19475" y="4337050"/>
            <a:ext cx="36004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6823" name="Picture 24" descr="JBYh1SgrOq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4305300"/>
            <a:ext cx="3403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6824" name="Picture 13" descr="F_CuiEdf9_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019925" y="1052513"/>
            <a:ext cx="206216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8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26826" name="Picture 16" descr="1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754188"/>
            <a:ext cx="3059113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6827" name="WordArt 22"/>
          <p:cNvSpPr>
            <a:spLocks noChangeArrowheads="1" noChangeShapeType="1" noTextEdit="1"/>
          </p:cNvSpPr>
          <p:nvPr/>
        </p:nvSpPr>
        <p:spPr bwMode="auto">
          <a:xfrm>
            <a:off x="2124075" y="908050"/>
            <a:ext cx="573405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форум молодых педагогов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Архангельской области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3 - 5 ноября 2015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2784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27843" name="Picture 5" descr="fizicheskaya-karta-rossii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76313"/>
            <a:ext cx="91440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7844" name="AutoShape 7"/>
          <p:cNvSpPr>
            <a:spLocks noChangeArrowheads="1"/>
          </p:cNvSpPr>
          <p:nvPr/>
        </p:nvSpPr>
        <p:spPr bwMode="auto">
          <a:xfrm flipH="1" flipV="1">
            <a:off x="1476375" y="2636838"/>
            <a:ext cx="71438" cy="71437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27845" name="Rectangle 8"/>
          <p:cNvSpPr>
            <a:spLocks noChangeArrowheads="1"/>
          </p:cNvSpPr>
          <p:nvPr/>
        </p:nvSpPr>
        <p:spPr bwMode="auto">
          <a:xfrm>
            <a:off x="2339975" y="2693988"/>
            <a:ext cx="2087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>
                <a:latin typeface="Times New Roman" pitchFamily="18" charset="0"/>
              </a:rPr>
              <a:t>Архангельск</a:t>
            </a:r>
          </a:p>
        </p:txBody>
      </p:sp>
      <p:sp>
        <p:nvSpPr>
          <p:cNvPr id="1827846" name="AutoShape 9"/>
          <p:cNvSpPr>
            <a:spLocks noChangeArrowheads="1"/>
          </p:cNvSpPr>
          <p:nvPr/>
        </p:nvSpPr>
        <p:spPr bwMode="auto">
          <a:xfrm flipH="1" flipV="1">
            <a:off x="1331913" y="3284538"/>
            <a:ext cx="71437" cy="71437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27847" name="AutoShape 10"/>
          <p:cNvSpPr>
            <a:spLocks noChangeArrowheads="1"/>
          </p:cNvSpPr>
          <p:nvPr/>
        </p:nvSpPr>
        <p:spPr bwMode="auto">
          <a:xfrm flipH="1" flipV="1">
            <a:off x="2268538" y="2852738"/>
            <a:ext cx="71437" cy="71437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27848" name="AutoShape 12"/>
          <p:cNvSpPr>
            <a:spLocks noChangeArrowheads="1"/>
          </p:cNvSpPr>
          <p:nvPr/>
        </p:nvSpPr>
        <p:spPr bwMode="auto">
          <a:xfrm>
            <a:off x="468313" y="4221163"/>
            <a:ext cx="71437" cy="71437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27849" name="AutoShape 13"/>
          <p:cNvSpPr>
            <a:spLocks noChangeArrowheads="1"/>
          </p:cNvSpPr>
          <p:nvPr/>
        </p:nvSpPr>
        <p:spPr bwMode="auto">
          <a:xfrm flipV="1">
            <a:off x="1547813" y="3429000"/>
            <a:ext cx="71437" cy="71438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27850" name="Rectangle 14"/>
          <p:cNvSpPr>
            <a:spLocks noChangeArrowheads="1"/>
          </p:cNvSpPr>
          <p:nvPr/>
        </p:nvSpPr>
        <p:spPr bwMode="auto">
          <a:xfrm>
            <a:off x="1403350" y="3068638"/>
            <a:ext cx="108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Москва </a:t>
            </a:r>
          </a:p>
        </p:txBody>
      </p:sp>
      <p:sp>
        <p:nvSpPr>
          <p:cNvPr id="1827851" name="Rectangle 15"/>
          <p:cNvSpPr>
            <a:spLocks noChangeArrowheads="1"/>
          </p:cNvSpPr>
          <p:nvPr/>
        </p:nvSpPr>
        <p:spPr bwMode="auto">
          <a:xfrm>
            <a:off x="1547813" y="2420938"/>
            <a:ext cx="1765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Times New Roman" pitchFamily="18" charset="0"/>
              </a:rPr>
              <a:t>Санкт-Петербург </a:t>
            </a:r>
            <a:r>
              <a:rPr lang="ru-RU"/>
              <a:t>  </a:t>
            </a:r>
          </a:p>
        </p:txBody>
      </p:sp>
      <p:sp>
        <p:nvSpPr>
          <p:cNvPr id="1827852" name="Rectangle 16"/>
          <p:cNvSpPr>
            <a:spLocks noChangeArrowheads="1"/>
          </p:cNvSpPr>
          <p:nvPr/>
        </p:nvSpPr>
        <p:spPr bwMode="auto">
          <a:xfrm>
            <a:off x="1763713" y="3429000"/>
            <a:ext cx="1052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Times New Roman" pitchFamily="18" charset="0"/>
              </a:rPr>
              <a:t>Владимир </a:t>
            </a:r>
          </a:p>
        </p:txBody>
      </p:sp>
      <p:sp>
        <p:nvSpPr>
          <p:cNvPr id="1827853" name="Rectangle 17"/>
          <p:cNvSpPr>
            <a:spLocks noChangeArrowheads="1"/>
          </p:cNvSpPr>
          <p:nvPr/>
        </p:nvSpPr>
        <p:spPr bwMode="auto">
          <a:xfrm>
            <a:off x="539750" y="4076700"/>
            <a:ext cx="668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Times New Roman" pitchFamily="18" charset="0"/>
              </a:rPr>
              <a:t>Сочи</a:t>
            </a:r>
            <a:r>
              <a:rPr lang="ru-RU"/>
              <a:t> </a:t>
            </a:r>
          </a:p>
        </p:txBody>
      </p:sp>
      <p:sp>
        <p:nvSpPr>
          <p:cNvPr id="1827854" name="AutoShape 18"/>
          <p:cNvSpPr>
            <a:spLocks noChangeArrowheads="1"/>
          </p:cNvSpPr>
          <p:nvPr/>
        </p:nvSpPr>
        <p:spPr bwMode="auto">
          <a:xfrm flipH="1" flipV="1">
            <a:off x="1187450" y="3933825"/>
            <a:ext cx="71438" cy="71438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27855" name="Rectangle 19"/>
          <p:cNvSpPr>
            <a:spLocks noChangeArrowheads="1"/>
          </p:cNvSpPr>
          <p:nvPr/>
        </p:nvSpPr>
        <p:spPr bwMode="auto">
          <a:xfrm>
            <a:off x="1331913" y="3789363"/>
            <a:ext cx="830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Times New Roman" pitchFamily="18" charset="0"/>
              </a:rPr>
              <a:t>Тамбов </a:t>
            </a:r>
          </a:p>
        </p:txBody>
      </p:sp>
      <p:pic>
        <p:nvPicPr>
          <p:cNvPr id="1827856" name="Picture 21" descr="fony_17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7857" name="WordArt 22"/>
          <p:cNvSpPr>
            <a:spLocks noChangeArrowheads="1" noChangeShapeType="1" noTextEdit="1"/>
          </p:cNvSpPr>
          <p:nvPr/>
        </p:nvSpPr>
        <p:spPr bwMode="auto">
          <a:xfrm>
            <a:off x="179388" y="6165850"/>
            <a:ext cx="8964612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Командировки в города России</a:t>
            </a:r>
          </a:p>
        </p:txBody>
      </p:sp>
      <p:pic>
        <p:nvPicPr>
          <p:cNvPr id="1827858" name="Picture 24" descr="Снежинки летят на голубом фоне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052513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827860" name="WordArt 26"/>
          <p:cNvSpPr>
            <a:spLocks noChangeArrowheads="1" noChangeShapeType="1" noTextEdit="1"/>
          </p:cNvSpPr>
          <p:nvPr/>
        </p:nvSpPr>
        <p:spPr bwMode="auto">
          <a:xfrm>
            <a:off x="0" y="1412875"/>
            <a:ext cx="889317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Семинары, совещания, опыт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86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sp>
        <p:nvSpPr>
          <p:cNvPr id="182886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28867" name="Picture 6" descr="Подробная карта Архангельской област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28869" name="Picture 12" descr="zelenyj-fon5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8870" name="WordArt 13"/>
          <p:cNvSpPr>
            <a:spLocks noChangeArrowheads="1" noChangeShapeType="1" noTextEdit="1"/>
          </p:cNvSpPr>
          <p:nvPr/>
        </p:nvSpPr>
        <p:spPr bwMode="auto">
          <a:xfrm>
            <a:off x="250825" y="6391275"/>
            <a:ext cx="8424863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Командировки в города и районы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 Архангельской области</a:t>
            </a:r>
          </a:p>
        </p:txBody>
      </p:sp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3389166" y="2462041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2884341" y="2390603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3676503" y="2893841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4108303" y="3182766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6629253" y="5557666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7134078" y="5486228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7637316" y="5702128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4541691" y="4765503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4325791" y="4046366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2765279" y="5152853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2839891" y="4146379"/>
            <a:ext cx="187366" cy="2080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6657829" y="1190453"/>
            <a:ext cx="187367" cy="20802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88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ru-RU" smtClean="0"/>
          </a:p>
        </p:txBody>
      </p:sp>
      <p:sp>
        <p:nvSpPr>
          <p:cNvPr id="182989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28600"/>
            <a:ext cx="7715250" cy="563563"/>
          </a:xfrm>
        </p:spPr>
        <p:txBody>
          <a:bodyPr/>
          <a:lstStyle/>
          <a:p>
            <a:pPr algn="ctr" eaLnBrk="1" hangingPunct="1"/>
            <a:r>
              <a:rPr lang="ru-RU" altLang="ru-RU" sz="2000" b="0" i="0" smtClean="0"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latin typeface="Arial" charset="0"/>
            </a:endParaRPr>
          </a:p>
        </p:txBody>
      </p:sp>
      <p:pic>
        <p:nvPicPr>
          <p:cNvPr id="1829891" name="Picture 6" descr="556-gp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001713"/>
            <a:ext cx="9144000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9892" name="Rectangle 7"/>
          <p:cNvSpPr>
            <a:spLocks noChangeArrowheads="1"/>
          </p:cNvSpPr>
          <p:nvPr/>
        </p:nvSpPr>
        <p:spPr bwMode="auto">
          <a:xfrm>
            <a:off x="0" y="1412875"/>
            <a:ext cx="5508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Times New Roman" pitchFamily="18" charset="0"/>
              </a:rPr>
              <a:t>В 2015 году удалось отстоять</a:t>
            </a:r>
          </a:p>
        </p:txBody>
      </p:sp>
      <p:pic>
        <p:nvPicPr>
          <p:cNvPr id="1829893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95738" y="5084763"/>
            <a:ext cx="135572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829895" name="WordArt 12"/>
          <p:cNvSpPr>
            <a:spLocks noChangeArrowheads="1" noChangeShapeType="1" noTextEdit="1"/>
          </p:cNvSpPr>
          <p:nvPr/>
        </p:nvSpPr>
        <p:spPr bwMode="auto">
          <a:xfrm rot="207543">
            <a:off x="5019675" y="2852738"/>
            <a:ext cx="41243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профсоюз образования </a:t>
            </a:r>
          </a:p>
          <a:p>
            <a:pPr algn="ctr"/>
            <a:r>
              <a:rPr lang="ru-RU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на защите сельского учителя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83091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1830915" name="Picture 4" descr="s1aeqyvjcx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196975"/>
            <a:ext cx="91440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0916" name="Rectangle 10"/>
          <p:cNvSpPr>
            <a:spLocks noChangeArrowheads="1"/>
          </p:cNvSpPr>
          <p:nvPr/>
        </p:nvSpPr>
        <p:spPr bwMode="auto">
          <a:xfrm>
            <a:off x="395288" y="6092825"/>
            <a:ext cx="518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В 2015 году удалось отстоять</a:t>
            </a:r>
          </a:p>
        </p:txBody>
      </p:sp>
      <p:sp>
        <p:nvSpPr>
          <p:cNvPr id="1830917" name="Rectangle 12"/>
          <p:cNvSpPr>
            <a:spLocks noChangeArrowheads="1"/>
          </p:cNvSpPr>
          <p:nvPr/>
        </p:nvSpPr>
        <p:spPr bwMode="auto">
          <a:xfrm>
            <a:off x="611188" y="260350"/>
            <a:ext cx="7472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0"/>
              <a:t>Архангельский межрегиональный профсоюз образования</a:t>
            </a:r>
            <a:endParaRPr lang="ru-RU" sz="2000" b="0"/>
          </a:p>
        </p:txBody>
      </p:sp>
      <p:pic>
        <p:nvPicPr>
          <p:cNvPr id="1830918" name="Picture 27" descr="1303984527_syrnaya-tema_0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5375" y="1989138"/>
            <a:ext cx="27368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0919" name="WordArt 28"/>
          <p:cNvSpPr>
            <a:spLocks noChangeArrowheads="1" noChangeShapeType="1" noTextEdit="1"/>
          </p:cNvSpPr>
          <p:nvPr/>
        </p:nvSpPr>
        <p:spPr bwMode="auto">
          <a:xfrm rot="3747528">
            <a:off x="6465888" y="5008563"/>
            <a:ext cx="2547937" cy="1150937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ПРОФСОЮЗ</a:t>
            </a:r>
          </a:p>
        </p:txBody>
      </p:sp>
      <p:pic>
        <p:nvPicPr>
          <p:cNvPr id="1830920" name="Picture 29" descr="496d8bc0bdc3657a685bfc0a0d294cb6_2014-06-03_06-30-5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00113" y="1557338"/>
            <a:ext cx="3529012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0921" name="WordArt 30"/>
          <p:cNvSpPr>
            <a:spLocks noChangeArrowheads="1" noChangeShapeType="1" noTextEdit="1"/>
          </p:cNvSpPr>
          <p:nvPr/>
        </p:nvSpPr>
        <p:spPr bwMode="auto">
          <a:xfrm>
            <a:off x="1116013" y="2924175"/>
            <a:ext cx="3024187" cy="10445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МРОТ</a:t>
            </a:r>
          </a:p>
        </p:txBody>
      </p:sp>
      <p:sp>
        <p:nvSpPr>
          <p:cNvPr id="1830922" name="WordArt 31"/>
          <p:cNvSpPr>
            <a:spLocks noChangeArrowheads="1" noChangeShapeType="1" noTextEdit="1"/>
          </p:cNvSpPr>
          <p:nvPr/>
        </p:nvSpPr>
        <p:spPr bwMode="auto">
          <a:xfrm rot="1293778">
            <a:off x="4356100" y="3057525"/>
            <a:ext cx="1584325" cy="61118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северные</a:t>
            </a:r>
          </a:p>
        </p:txBody>
      </p:sp>
      <p:sp>
        <p:nvSpPr>
          <p:cNvPr id="1830923" name="WordArt 32"/>
          <p:cNvSpPr>
            <a:spLocks noChangeArrowheads="1" noChangeShapeType="1" noTextEdit="1"/>
          </p:cNvSpPr>
          <p:nvPr/>
        </p:nvSpPr>
        <p:spPr bwMode="auto">
          <a:xfrm>
            <a:off x="4427538" y="4005263"/>
            <a:ext cx="360362" cy="2889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93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pic>
        <p:nvPicPr>
          <p:cNvPr id="1831938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1196975"/>
            <a:ext cx="9144000" cy="5661025"/>
          </a:xfrm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endParaRPr lang="ru-RU" sz="2000" b="0" i="0" smtClean="0">
              <a:solidFill>
                <a:srgbClr val="163E6A"/>
              </a:solidFill>
              <a:latin typeface="Arial" charset="0"/>
            </a:endParaRPr>
          </a:p>
        </p:txBody>
      </p:sp>
      <p:pic>
        <p:nvPicPr>
          <p:cNvPr id="183296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1125538"/>
            <a:ext cx="1547813" cy="958850"/>
          </a:xfrm>
        </p:spPr>
      </p:pic>
      <p:sp>
        <p:nvSpPr>
          <p:cNvPr id="1832963" name="Rectangle 4"/>
          <p:cNvSpPr>
            <a:spLocks noChangeArrowheads="1"/>
          </p:cNvSpPr>
          <p:nvPr/>
        </p:nvSpPr>
        <p:spPr bwMode="auto">
          <a:xfrm>
            <a:off x="0" y="1282700"/>
            <a:ext cx="91440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2000"/>
              <a:t>                         Реализация примерного плана мероприятий Года     </a:t>
            </a:r>
          </a:p>
          <a:p>
            <a:pPr indent="450850" algn="ctr"/>
            <a:r>
              <a:rPr lang="ru-RU" sz="2000"/>
              <a:t>                      правовой культуры предусматривает:</a:t>
            </a:r>
          </a:p>
          <a:p>
            <a:pPr indent="450850" algn="ctr"/>
            <a:endParaRPr lang="ru-RU" sz="2000"/>
          </a:p>
          <a:p>
            <a:pPr indent="450850"/>
            <a:endParaRPr lang="ru-RU" sz="2000"/>
          </a:p>
          <a:p>
            <a:pPr indent="450850">
              <a:buFontTx/>
              <a:buChar char="-"/>
            </a:pPr>
            <a:r>
              <a:rPr lang="ru-RU" sz="2000">
                <a:latin typeface="Times New Roman" pitchFamily="18" charset="0"/>
              </a:rPr>
              <a:t>совершенствование работы выборных профсоюзных органов всех уровней структуры Профсоюза по обучению актива;</a:t>
            </a:r>
          </a:p>
          <a:p>
            <a:pPr indent="450850"/>
            <a:endParaRPr lang="ru-RU" sz="2000">
              <a:latin typeface="Times New Roman" pitchFamily="18" charset="0"/>
            </a:endParaRPr>
          </a:p>
          <a:p>
            <a:pPr indent="450850">
              <a:buFontTx/>
              <a:buChar char="-"/>
            </a:pPr>
            <a:r>
              <a:rPr lang="ru-RU" sz="2000">
                <a:latin typeface="Times New Roman" pitchFamily="18" charset="0"/>
              </a:rPr>
              <a:t>активизацию работы по формированию профсоюзного резерва кадров и актива;</a:t>
            </a:r>
          </a:p>
          <a:p>
            <a:pPr indent="450850"/>
            <a:endParaRPr lang="ru-RU" sz="2000">
              <a:latin typeface="Times New Roman" pitchFamily="18" charset="0"/>
            </a:endParaRPr>
          </a:p>
          <a:p>
            <a:pPr indent="450850">
              <a:buFontTx/>
              <a:buChar char="-"/>
            </a:pPr>
            <a:r>
              <a:rPr lang="ru-RU" sz="2000">
                <a:latin typeface="Times New Roman" pitchFamily="18" charset="0"/>
              </a:rPr>
              <a:t>повышение уровня правовых знаний и рост профессионализма председателей и членов профсоюзных комитетов, других профсоюзных активистов;</a:t>
            </a:r>
          </a:p>
          <a:p>
            <a:pPr indent="450850"/>
            <a:endParaRPr lang="ru-RU" sz="2000">
              <a:latin typeface="Times New Roman" pitchFamily="18" charset="0"/>
            </a:endParaRPr>
          </a:p>
          <a:p>
            <a:pPr indent="450850">
              <a:buFontTx/>
              <a:buChar char="-"/>
            </a:pPr>
            <a:r>
              <a:rPr lang="ru-RU" sz="2000">
                <a:latin typeface="Times New Roman" pitchFamily="18" charset="0"/>
              </a:rPr>
              <a:t>создание новых и активизацию работы действующих школ профсоюзного актива;</a:t>
            </a:r>
          </a:p>
          <a:p>
            <a:pPr indent="450850"/>
            <a:endParaRPr lang="ru-RU" sz="2000">
              <a:latin typeface="Times New Roman" pitchFamily="18" charset="0"/>
            </a:endParaRPr>
          </a:p>
          <a:p>
            <a:pPr indent="450850"/>
            <a:r>
              <a:rPr lang="ru-RU" sz="2000">
                <a:latin typeface="Times New Roman" pitchFamily="18" charset="0"/>
              </a:rPr>
              <a:t>- расширение форм и методов обучения. 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8097216" y="54391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00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124075" y="3644900"/>
            <a:ext cx="6978650" cy="1012825"/>
          </a:xfrm>
        </p:spPr>
        <p:txBody>
          <a:bodyPr/>
          <a:lstStyle/>
          <a:p>
            <a:pPr algn="ctr" eaLnBrk="1" hangingPunct="1"/>
            <a:r>
              <a:rPr lang="ru-RU" sz="1600" smtClean="0">
                <a:latin typeface="Arial" charset="0"/>
              </a:rPr>
              <a:t/>
            </a:r>
            <a:br>
              <a:rPr lang="ru-RU" sz="1600" smtClean="0">
                <a:latin typeface="Arial" charset="0"/>
              </a:rPr>
            </a:br>
            <a:r>
              <a:rPr lang="ru-RU" sz="1600" smtClean="0">
                <a:latin typeface="Arial" charset="0"/>
              </a:rPr>
              <a:t/>
            </a:r>
            <a:br>
              <a:rPr lang="ru-RU" sz="1600" smtClean="0">
                <a:latin typeface="Arial" charset="0"/>
              </a:rPr>
            </a:br>
            <a:r>
              <a:rPr lang="ru-RU" sz="1800" smtClean="0">
                <a:solidFill>
                  <a:schemeClr val="tx2"/>
                </a:solidFill>
                <a:latin typeface="Arial" charset="0"/>
              </a:rPr>
              <a:t>Архангельская межрегиональная общественная организация профессионального союза работников народного образования и науки Российской Федерации</a:t>
            </a:r>
            <a:r>
              <a:rPr lang="en-US" altLang="ru-RU" sz="1800" b="0" smtClean="0">
                <a:solidFill>
                  <a:srgbClr val="33CCCC"/>
                </a:solidFill>
              </a:rPr>
              <a:t/>
            </a:r>
            <a:br>
              <a:rPr lang="en-US" altLang="ru-RU" sz="1800" b="0" smtClean="0">
                <a:solidFill>
                  <a:srgbClr val="33CCCC"/>
                </a:solidFill>
              </a:rPr>
            </a:br>
            <a:r>
              <a:rPr lang="ru-RU" sz="2400" smtClean="0">
                <a:latin typeface="Arial" charset="0"/>
              </a:rPr>
              <a:t>г. Архангельск, </a:t>
            </a:r>
            <a:br>
              <a:rPr lang="ru-RU" sz="2400" smtClean="0">
                <a:latin typeface="Arial" charset="0"/>
              </a:rPr>
            </a:br>
            <a:r>
              <a:rPr lang="ru-RU" sz="2400" smtClean="0">
                <a:latin typeface="Arial" charset="0"/>
              </a:rPr>
              <a:t>проспект Ломоносова дом 209</a:t>
            </a:r>
            <a:endParaRPr lang="en-US" altLang="ru-RU" sz="2400" smtClean="0">
              <a:latin typeface="Arial" charset="0"/>
            </a:endParaRPr>
          </a:p>
        </p:txBody>
      </p:sp>
      <p:sp>
        <p:nvSpPr>
          <p:cNvPr id="1835010" name="Text Box 4"/>
          <p:cNvSpPr txBox="1">
            <a:spLocks noChangeArrowheads="1"/>
          </p:cNvSpPr>
          <p:nvPr/>
        </p:nvSpPr>
        <p:spPr bwMode="white">
          <a:xfrm>
            <a:off x="2268538" y="2205038"/>
            <a:ext cx="6553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ru-RU" altLang="ru-RU" sz="1200" b="0">
                <a:solidFill>
                  <a:schemeClr val="bg1"/>
                </a:solidFill>
                <a:latin typeface="Verdana" pitchFamily="34" charset="0"/>
              </a:rPr>
              <a:t>ОБЩЕРОССИЙСКИЙ ПРОФСОЮЗ ОБРАЗОВАНИЯ</a:t>
            </a:r>
            <a:endParaRPr lang="en-US" altLang="ru-RU" sz="1200" b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6582" y="422152"/>
            <a:ext cx="1080119" cy="523220"/>
          </a:xfrm>
          <a:prstGeom prst="rect">
            <a:avLst/>
          </a:prstGeom>
          <a:gradFill flip="none" rotWithShape="1">
            <a:gsLst>
              <a:gs pos="10000">
                <a:schemeClr val="accent5"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2015</a:t>
            </a:r>
          </a:p>
        </p:txBody>
      </p:sp>
      <p:pic>
        <p:nvPicPr>
          <p:cNvPr id="1835012" name="Picture 5" descr="earth, sun, space, sky, univers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382763" y="1763687"/>
            <a:ext cx="1759367" cy="18134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835014" name="Rectangle 3"/>
          <p:cNvSpPr>
            <a:spLocks noGrp="1" noChangeArrowheads="1"/>
          </p:cNvSpPr>
          <p:nvPr>
            <p:ph type="subTitle" idx="4294967295"/>
          </p:nvPr>
        </p:nvSpPr>
        <p:spPr bwMode="black">
          <a:xfrm>
            <a:off x="1371600" y="5638800"/>
            <a:ext cx="7086600" cy="381000"/>
          </a:xfrm>
        </p:spPr>
        <p:txBody>
          <a:bodyPr/>
          <a:lstStyle/>
          <a:p>
            <a:pPr marL="0" indent="0"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400" b="1" smtClean="0">
                <a:solidFill>
                  <a:schemeClr val="tx2"/>
                </a:solidFill>
                <a:latin typeface="Verdana" pitchFamily="34" charset="0"/>
              </a:rPr>
              <a:t>www. arhoblprof.ru</a:t>
            </a:r>
          </a:p>
        </p:txBody>
      </p:sp>
      <p:sp>
        <p:nvSpPr>
          <p:cNvPr id="1835015" name="Rectangle 8"/>
          <p:cNvSpPr>
            <a:spLocks noChangeArrowheads="1"/>
          </p:cNvSpPr>
          <p:nvPr/>
        </p:nvSpPr>
        <p:spPr bwMode="auto">
          <a:xfrm>
            <a:off x="1547813" y="508000"/>
            <a:ext cx="6985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/>
              <a:t> </a:t>
            </a:r>
            <a:r>
              <a:rPr lang="ru-RU" sz="4800">
                <a:solidFill>
                  <a:schemeClr val="bg1"/>
                </a:solidFill>
              </a:rPr>
              <a:t>Вместе в будущее</a:t>
            </a:r>
          </a:p>
        </p:txBody>
      </p:sp>
      <p:sp>
        <p:nvSpPr>
          <p:cNvPr id="3" name="Прямоугольник 1"/>
          <p:cNvSpPr/>
          <p:nvPr/>
        </p:nvSpPr>
        <p:spPr>
          <a:xfrm>
            <a:off x="107694" y="88777"/>
            <a:ext cx="1080119" cy="523220"/>
          </a:xfrm>
          <a:prstGeom prst="rect">
            <a:avLst/>
          </a:prstGeom>
          <a:gradFill flip="none" rotWithShape="1">
            <a:gsLst>
              <a:gs pos="10000">
                <a:schemeClr val="accent5"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2015</a:t>
            </a:r>
          </a:p>
        </p:txBody>
      </p:sp>
      <p:pic>
        <p:nvPicPr>
          <p:cNvPr id="1835017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77050" y="1773238"/>
            <a:ext cx="22669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977" name="Text Box 27"/>
          <p:cNvSpPr txBox="1">
            <a:spLocks noChangeArrowheads="1"/>
          </p:cNvSpPr>
          <p:nvPr/>
        </p:nvSpPr>
        <p:spPr bwMode="gray">
          <a:xfrm>
            <a:off x="2025650" y="39290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790978" name="Text Box 31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b="0">
              <a:solidFill>
                <a:srgbClr val="1D528D"/>
              </a:solidFill>
            </a:endParaRP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790980" name="Прямоугольник 9"/>
          <p:cNvSpPr>
            <a:spLocks noChangeArrowheads="1"/>
          </p:cNvSpPr>
          <p:nvPr/>
        </p:nvSpPr>
        <p:spPr bwMode="auto">
          <a:xfrm>
            <a:off x="-323850" y="174625"/>
            <a:ext cx="8783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000">
                <a:solidFill>
                  <a:srgbClr val="163E6A"/>
                </a:solidFill>
                <a:cs typeface="Arial" charset="0"/>
              </a:rPr>
              <a:t>Архангельский межрегиональный профсоюз образования</a:t>
            </a:r>
          </a:p>
        </p:txBody>
      </p:sp>
      <p:sp>
        <p:nvSpPr>
          <p:cNvPr id="1790981" name="Rectangle 6"/>
          <p:cNvSpPr>
            <a:spLocks noChangeArrowheads="1"/>
          </p:cNvSpPr>
          <p:nvPr/>
        </p:nvSpPr>
        <p:spPr bwMode="auto">
          <a:xfrm>
            <a:off x="827088" y="2682875"/>
            <a:ext cx="7921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/>
              <a:t>Принятие дополнительных мер по увеличению численности членов Профсоюза, созданию новых профсоюзных организаций в образовательных организациях</a:t>
            </a:r>
          </a:p>
          <a:p>
            <a:pPr algn="ctr"/>
            <a:endParaRPr lang="ru-RU" sz="2000"/>
          </a:p>
        </p:txBody>
      </p:sp>
      <p:pic>
        <p:nvPicPr>
          <p:cNvPr id="1790982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625" y="4868863"/>
            <a:ext cx="9175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83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32588" y="4437063"/>
            <a:ext cx="7556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84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72450" y="5734050"/>
            <a:ext cx="5937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85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850" y="1196975"/>
            <a:ext cx="9175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86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331913" y="1196975"/>
            <a:ext cx="8651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87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11413" y="1196975"/>
            <a:ext cx="9175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88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63938" y="1125538"/>
            <a:ext cx="8636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89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442325" y="2997200"/>
            <a:ext cx="7016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0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235825" y="5445125"/>
            <a:ext cx="7556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1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854950" y="4581525"/>
            <a:ext cx="809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2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3850" y="2924175"/>
            <a:ext cx="7032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3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572000" y="1268413"/>
            <a:ext cx="9715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4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580063" y="1196975"/>
            <a:ext cx="10271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5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56400" y="1125538"/>
            <a:ext cx="9175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6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980363" y="1412875"/>
            <a:ext cx="809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7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79388" y="4221163"/>
            <a:ext cx="9715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8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258888" y="3860800"/>
            <a:ext cx="8905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0999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116013" y="5373688"/>
            <a:ext cx="922337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1000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979613" y="5300663"/>
            <a:ext cx="708025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1001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555875" y="4652963"/>
            <a:ext cx="782638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1002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3276600" y="5599113"/>
            <a:ext cx="944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1003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91025" y="4581525"/>
            <a:ext cx="9175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01" name="Text Box 27"/>
          <p:cNvSpPr txBox="1">
            <a:spLocks noChangeArrowheads="1"/>
          </p:cNvSpPr>
          <p:nvPr/>
        </p:nvSpPr>
        <p:spPr bwMode="gray">
          <a:xfrm>
            <a:off x="2025650" y="39290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92002" name="Text Box 31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b="0"/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100392" y="548680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>
            <a:ext uri="{91240B29-F687-4F45-9708-019B960494DF}"/>
          </a:extLst>
        </p:spPr>
      </p:pic>
      <p:pic>
        <p:nvPicPr>
          <p:cNvPr id="1792004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1557338"/>
            <a:ext cx="10795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05" name="Прямоугольник 9"/>
          <p:cNvSpPr>
            <a:spLocks noChangeArrowheads="1"/>
          </p:cNvSpPr>
          <p:nvPr/>
        </p:nvSpPr>
        <p:spPr bwMode="auto">
          <a:xfrm>
            <a:off x="-252413" y="241300"/>
            <a:ext cx="8532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0">
                <a:solidFill>
                  <a:srgbClr val="163E6A"/>
                </a:solidFill>
                <a:latin typeface="Verdana" pitchFamily="34" charset="0"/>
              </a:rPr>
              <a:t>Архангельский межрегиональный профсоюз образования</a:t>
            </a:r>
          </a:p>
        </p:txBody>
      </p:sp>
      <p:pic>
        <p:nvPicPr>
          <p:cNvPr id="1792006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150" y="1412875"/>
            <a:ext cx="79216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07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43213" y="1484313"/>
            <a:ext cx="12969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08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4663" y="1484313"/>
            <a:ext cx="8636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09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804025" y="1341438"/>
            <a:ext cx="86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10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95963" y="1628775"/>
            <a:ext cx="1152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11" name="Picture 7" descr="C:\Users\Plotnikova\Pictures\3d-chelovechek-03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956550" y="1484313"/>
            <a:ext cx="11874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14" name="Picture 19" descr="Архангельская область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11188" y="3716338"/>
            <a:ext cx="309721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15" name="Rectangle 20"/>
          <p:cNvSpPr>
            <a:spLocks noChangeArrowheads="1"/>
          </p:cNvSpPr>
          <p:nvPr/>
        </p:nvSpPr>
        <p:spPr bwMode="auto">
          <a:xfrm>
            <a:off x="3924300" y="3716338"/>
            <a:ext cx="496887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/>
              <a:t>В Архангельской области – 24883 члена профсоюза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0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604250" cy="563563"/>
          </a:xfrm>
        </p:spPr>
        <p:txBody>
          <a:bodyPr/>
          <a:lstStyle/>
          <a:p>
            <a:pPr algn="ctr" eaLnBrk="1" hangingPunct="1"/>
            <a:r>
              <a:rPr lang="ru-RU" altLang="ru-RU" sz="1800" i="0" smtClean="0">
                <a:solidFill>
                  <a:srgbClr val="163E6A"/>
                </a:solidFill>
                <a:latin typeface="Times New Roman" pitchFamily="18" charset="0"/>
              </a:rPr>
              <a:t/>
            </a:r>
            <a:br>
              <a:rPr lang="ru-RU" altLang="ru-RU" sz="1800" i="0" smtClean="0">
                <a:solidFill>
                  <a:srgbClr val="163E6A"/>
                </a:solidFill>
                <a:latin typeface="Times New Roman" pitchFamily="18" charset="0"/>
              </a:rPr>
            </a:br>
            <a:r>
              <a:rPr lang="ru-RU" altLang="ru-RU" sz="1800" i="0" smtClean="0">
                <a:solidFill>
                  <a:srgbClr val="163E6A"/>
                </a:solidFill>
                <a:latin typeface="Times New Roman" pitchFamily="18" charset="0"/>
              </a:rPr>
              <a:t/>
            </a:r>
            <a:br>
              <a:rPr lang="ru-RU" altLang="ru-RU" sz="1800" i="0" smtClean="0">
                <a:solidFill>
                  <a:srgbClr val="163E6A"/>
                </a:solidFill>
                <a:latin typeface="Times New Roman" pitchFamily="18" charset="0"/>
              </a:rPr>
            </a:br>
            <a:r>
              <a:rPr lang="ru-RU" altLang="ru-RU" sz="1800" i="0" smtClean="0">
                <a:solidFill>
                  <a:srgbClr val="163E6A"/>
                </a:solidFill>
                <a:latin typeface="Times New Roman" pitchFamily="18" charset="0"/>
              </a:rPr>
              <a:t/>
            </a:r>
            <a:br>
              <a:rPr lang="ru-RU" altLang="ru-RU" sz="1800" i="0" smtClean="0">
                <a:solidFill>
                  <a:srgbClr val="163E6A"/>
                </a:solidFill>
                <a:latin typeface="Times New Roman" pitchFamily="18" charset="0"/>
              </a:rPr>
            </a:br>
            <a:r>
              <a:rPr lang="ru-RU" altLang="ru-RU" sz="2000" b="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r>
              <a:rPr lang="ru-RU" altLang="ru-RU" sz="2400" smtClean="0"/>
              <a:t> </a:t>
            </a:r>
            <a:r>
              <a:rPr lang="ru-RU" altLang="ru-RU" sz="2000" i="0" smtClean="0">
                <a:solidFill>
                  <a:srgbClr val="163E6A"/>
                </a:solidFill>
                <a:latin typeface="Arial" charset="0"/>
              </a:rPr>
              <a:t/>
            </a:r>
            <a:br>
              <a:rPr lang="ru-RU" altLang="ru-RU" sz="2000" i="0" smtClean="0">
                <a:solidFill>
                  <a:srgbClr val="163E6A"/>
                </a:solidFill>
                <a:latin typeface="Arial" charset="0"/>
              </a:rPr>
            </a:br>
            <a:r>
              <a:rPr lang="ru-RU" altLang="ru-RU" sz="2400" i="0" smtClean="0">
                <a:solidFill>
                  <a:srgbClr val="163E6A"/>
                </a:solidFill>
              </a:rPr>
              <a:t/>
            </a:r>
            <a:br>
              <a:rPr lang="ru-RU" altLang="ru-RU" sz="2400" i="0" smtClean="0">
                <a:solidFill>
                  <a:srgbClr val="163E6A"/>
                </a:solidFill>
              </a:rPr>
            </a:br>
            <a:r>
              <a:rPr lang="ru-RU" altLang="ru-RU" sz="2400" i="0" smtClean="0">
                <a:solidFill>
                  <a:srgbClr val="163E6A"/>
                </a:solidFill>
                <a:latin typeface="Times New Roman" pitchFamily="18" charset="0"/>
              </a:rPr>
              <a:t/>
            </a:r>
            <a:br>
              <a:rPr lang="ru-RU" altLang="ru-RU" sz="2400" i="0" smtClean="0">
                <a:solidFill>
                  <a:srgbClr val="163E6A"/>
                </a:solidFill>
                <a:latin typeface="Times New Roman" pitchFamily="18" charset="0"/>
              </a:rPr>
            </a:br>
            <a:endParaRPr lang="ru-RU" sz="2400" i="0" smtClean="0">
              <a:solidFill>
                <a:srgbClr val="163E6A"/>
              </a:solidFill>
              <a:latin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554709" y="16779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94051" name="Rectangle 5"/>
          <p:cNvSpPr>
            <a:spLocks noChangeArrowheads="1"/>
          </p:cNvSpPr>
          <p:nvPr/>
        </p:nvSpPr>
        <p:spPr bwMode="auto">
          <a:xfrm>
            <a:off x="250825" y="2349500"/>
            <a:ext cx="3025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63E6A"/>
                </a:solidFill>
              </a:rPr>
              <a:t>МЕЖРЕГИОНАЛЬНАЯ</a:t>
            </a:r>
          </a:p>
        </p:txBody>
      </p:sp>
      <p:sp>
        <p:nvSpPr>
          <p:cNvPr id="1794052" name="Rectangle 6"/>
          <p:cNvSpPr>
            <a:spLocks noChangeArrowheads="1"/>
          </p:cNvSpPr>
          <p:nvPr/>
        </p:nvSpPr>
        <p:spPr bwMode="auto">
          <a:xfrm>
            <a:off x="250825" y="2997200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63E6A"/>
                </a:solidFill>
              </a:rPr>
              <a:t>МЕСТНЫЕ (ОКРУЖНЫЕ, ГОРОДСКИЕ, РАЙОННЫЕ)</a:t>
            </a:r>
          </a:p>
        </p:txBody>
      </p:sp>
      <p:sp>
        <p:nvSpPr>
          <p:cNvPr id="1794053" name="Rectangle 7"/>
          <p:cNvSpPr>
            <a:spLocks noChangeArrowheads="1"/>
          </p:cNvSpPr>
          <p:nvPr/>
        </p:nvSpPr>
        <p:spPr bwMode="auto">
          <a:xfrm>
            <a:off x="395288" y="3933825"/>
            <a:ext cx="194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63E6A"/>
                </a:solidFill>
              </a:rPr>
              <a:t>ПЕРВИЧНЫЕ</a:t>
            </a:r>
          </a:p>
        </p:txBody>
      </p:sp>
      <p:sp>
        <p:nvSpPr>
          <p:cNvPr id="1794054" name="Rectangle 8"/>
          <p:cNvSpPr>
            <a:spLocks noChangeArrowheads="1"/>
          </p:cNvSpPr>
          <p:nvPr/>
        </p:nvSpPr>
        <p:spPr bwMode="auto">
          <a:xfrm>
            <a:off x="395288" y="472440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63E6A"/>
                </a:solidFill>
              </a:rPr>
              <a:t>ПРОФГРУППЫ</a:t>
            </a:r>
          </a:p>
        </p:txBody>
      </p:sp>
      <p:sp>
        <p:nvSpPr>
          <p:cNvPr id="1794055" name="Rectangle 9"/>
          <p:cNvSpPr>
            <a:spLocks noChangeArrowheads="1"/>
          </p:cNvSpPr>
          <p:nvPr/>
        </p:nvSpPr>
        <p:spPr bwMode="auto">
          <a:xfrm>
            <a:off x="5219700" y="2276475"/>
            <a:ext cx="936625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/>
              <a:t>1</a:t>
            </a:r>
          </a:p>
        </p:txBody>
      </p:sp>
      <p:sp>
        <p:nvSpPr>
          <p:cNvPr id="1794056" name="Rectangle 10"/>
          <p:cNvSpPr>
            <a:spLocks noChangeArrowheads="1"/>
          </p:cNvSpPr>
          <p:nvPr/>
        </p:nvSpPr>
        <p:spPr bwMode="auto">
          <a:xfrm>
            <a:off x="5148263" y="2997200"/>
            <a:ext cx="1079500" cy="503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/>
              <a:t>26</a:t>
            </a:r>
          </a:p>
        </p:txBody>
      </p:sp>
      <p:sp>
        <p:nvSpPr>
          <p:cNvPr id="1794057" name="Rectangle 11"/>
          <p:cNvSpPr>
            <a:spLocks noChangeArrowheads="1"/>
          </p:cNvSpPr>
          <p:nvPr/>
        </p:nvSpPr>
        <p:spPr bwMode="auto">
          <a:xfrm>
            <a:off x="5003800" y="3860800"/>
            <a:ext cx="1223963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/>
              <a:t>722</a:t>
            </a:r>
          </a:p>
        </p:txBody>
      </p:sp>
      <p:sp>
        <p:nvSpPr>
          <p:cNvPr id="1794058" name="Rectangle 12"/>
          <p:cNvSpPr>
            <a:spLocks noChangeArrowheads="1"/>
          </p:cNvSpPr>
          <p:nvPr/>
        </p:nvSpPr>
        <p:spPr bwMode="auto">
          <a:xfrm>
            <a:off x="4932363" y="4652963"/>
            <a:ext cx="1511300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/>
              <a:t>0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100392" y="548680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>
            <a:ext uri="{91240B29-F687-4F45-9708-019B960494DF}"/>
          </a:extLst>
        </p:spPr>
      </p:pic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095629" y="545505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69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137525" cy="563563"/>
          </a:xfrm>
        </p:spPr>
        <p:txBody>
          <a:bodyPr/>
          <a:lstStyle/>
          <a:p>
            <a:pPr algn="ctr" eaLnBrk="1" hangingPunct="1"/>
            <a:r>
              <a:rPr lang="ru-RU" sz="2000" smtClean="0">
                <a:latin typeface="Arial" charset="0"/>
              </a:rPr>
              <a:t>Архангельский межрегиональный профсоюз образования</a:t>
            </a:r>
          </a:p>
        </p:txBody>
      </p:sp>
      <p:graphicFrame>
        <p:nvGraphicFramePr>
          <p:cNvPr id="1394691" name="Диаграмма 2"/>
          <p:cNvGraphicFramePr>
            <a:graphicFrameLocks/>
          </p:cNvGraphicFramePr>
          <p:nvPr>
            <p:ph idx="4294967295"/>
          </p:nvPr>
        </p:nvGraphicFramePr>
        <p:xfrm>
          <a:off x="900113" y="1412875"/>
          <a:ext cx="7688262" cy="4659313"/>
        </p:xfrm>
        <a:graphic>
          <a:graphicData uri="http://schemas.openxmlformats.org/presentationml/2006/ole">
            <p:oleObj spid="_x0000_s1394691" name="Диаграмма" r:id="rId3" imgW="7686751" imgH="4657649" progId="Excel.Chart.8">
              <p:embed/>
            </p:oleObj>
          </a:graphicData>
        </a:graphic>
      </p:graphicFrame>
      <p:sp>
        <p:nvSpPr>
          <p:cNvPr id="1394693" name="Rectangle 7"/>
          <p:cNvSpPr>
            <a:spLocks noChangeArrowheads="1"/>
          </p:cNvSpPr>
          <p:nvPr/>
        </p:nvSpPr>
        <p:spPr bwMode="auto">
          <a:xfrm>
            <a:off x="3348038" y="2276475"/>
            <a:ext cx="1368425" cy="3603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solidFill>
                  <a:schemeClr val="tx2"/>
                </a:solidFill>
              </a:rPr>
              <a:t>24883</a:t>
            </a:r>
          </a:p>
        </p:txBody>
      </p:sp>
      <p:sp>
        <p:nvSpPr>
          <p:cNvPr id="1394694" name="Rectangle 8"/>
          <p:cNvSpPr>
            <a:spLocks noChangeArrowheads="1"/>
          </p:cNvSpPr>
          <p:nvPr/>
        </p:nvSpPr>
        <p:spPr bwMode="auto">
          <a:xfrm>
            <a:off x="4572000" y="2276475"/>
            <a:ext cx="1511300" cy="287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человека</a:t>
            </a:r>
          </a:p>
        </p:txBody>
      </p:sp>
      <p:sp>
        <p:nvSpPr>
          <p:cNvPr id="1394695" name="Rectangle 9"/>
          <p:cNvSpPr>
            <a:spLocks noChangeArrowheads="1"/>
          </p:cNvSpPr>
          <p:nvPr/>
        </p:nvSpPr>
        <p:spPr bwMode="auto">
          <a:xfrm>
            <a:off x="2268538" y="2781300"/>
            <a:ext cx="1152525" cy="287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/>
              <a:t>6344</a:t>
            </a:r>
          </a:p>
        </p:txBody>
      </p:sp>
      <p:sp>
        <p:nvSpPr>
          <p:cNvPr id="1394696" name="Rectangle 10"/>
          <p:cNvSpPr>
            <a:spLocks noChangeArrowheads="1"/>
          </p:cNvSpPr>
          <p:nvPr/>
        </p:nvSpPr>
        <p:spPr bwMode="auto">
          <a:xfrm>
            <a:off x="6588125" y="4797425"/>
            <a:ext cx="1008063" cy="3603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/>
              <a:t>17348</a:t>
            </a:r>
          </a:p>
        </p:txBody>
      </p:sp>
      <p:sp>
        <p:nvSpPr>
          <p:cNvPr id="1394697" name="Line 13"/>
          <p:cNvSpPr>
            <a:spLocks noChangeShapeType="1"/>
          </p:cNvSpPr>
          <p:nvPr/>
        </p:nvSpPr>
        <p:spPr bwMode="auto">
          <a:xfrm>
            <a:off x="2843213" y="3429000"/>
            <a:ext cx="187325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94698" name="Rectangle 14"/>
          <p:cNvSpPr>
            <a:spLocks noChangeArrowheads="1"/>
          </p:cNvSpPr>
          <p:nvPr/>
        </p:nvSpPr>
        <p:spPr bwMode="auto">
          <a:xfrm>
            <a:off x="2268538" y="3429000"/>
            <a:ext cx="8636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1191</a:t>
            </a:r>
          </a:p>
        </p:txBody>
      </p:sp>
      <p:sp>
        <p:nvSpPr>
          <p:cNvPr id="1394699" name="Rectangle 15"/>
          <p:cNvSpPr>
            <a:spLocks noChangeArrowheads="1"/>
          </p:cNvSpPr>
          <p:nvPr/>
        </p:nvSpPr>
        <p:spPr bwMode="auto">
          <a:xfrm>
            <a:off x="6372225" y="5589588"/>
            <a:ext cx="1728788" cy="288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solidFill>
                  <a:schemeClr val="hlink"/>
                </a:solidFill>
              </a:rPr>
              <a:t>и пенсионеров</a:t>
            </a:r>
          </a:p>
        </p:txBody>
      </p:sp>
      <p:sp>
        <p:nvSpPr>
          <p:cNvPr id="1394700" name="Rectangle 16"/>
          <p:cNvSpPr>
            <a:spLocks noChangeArrowheads="1"/>
          </p:cNvSpPr>
          <p:nvPr/>
        </p:nvSpPr>
        <p:spPr bwMode="auto">
          <a:xfrm>
            <a:off x="3995738" y="5661025"/>
            <a:ext cx="792162" cy="288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94701" name="Picture 15" descr="87186412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92500" y="1916113"/>
            <a:ext cx="27971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4702" name="Rectangle 16"/>
          <p:cNvSpPr>
            <a:spLocks noChangeArrowheads="1"/>
          </p:cNvSpPr>
          <p:nvPr/>
        </p:nvSpPr>
        <p:spPr bwMode="auto">
          <a:xfrm>
            <a:off x="3132138" y="1916113"/>
            <a:ext cx="2657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на 1 января 2016 года</a:t>
            </a: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100392" y="548680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404813"/>
            <a:ext cx="8064500" cy="215900"/>
          </a:xfrm>
        </p:spPr>
        <p:txBody>
          <a:bodyPr/>
          <a:lstStyle/>
          <a:p>
            <a:pPr algn="ctr"/>
            <a:r>
              <a:rPr lang="ru-RU" altLang="ru-RU" sz="2000" i="0" smtClean="0">
                <a:solidFill>
                  <a:srgbClr val="163E6A"/>
                </a:solidFill>
                <a:latin typeface="Arial" charset="0"/>
              </a:rPr>
              <a:t>Архангельский межрегиональный профсоюз образования</a:t>
            </a:r>
            <a:r>
              <a:rPr lang="ru-RU" altLang="ru-RU" sz="2400" i="0" smtClean="0">
                <a:solidFill>
                  <a:srgbClr val="163E6A"/>
                </a:solidFill>
              </a:rPr>
              <a:t/>
            </a:r>
            <a:br>
              <a:rPr lang="ru-RU" altLang="ru-RU" sz="2400" i="0" smtClean="0">
                <a:solidFill>
                  <a:srgbClr val="163E6A"/>
                </a:solidFill>
              </a:rPr>
            </a:br>
            <a:endParaRPr lang="ru-RU" sz="2400" i="0" smtClean="0">
              <a:solidFill>
                <a:srgbClr val="163E6A"/>
              </a:solidFill>
            </a:endParaRPr>
          </a:p>
        </p:txBody>
      </p:sp>
      <p:pic>
        <p:nvPicPr>
          <p:cNvPr id="1802242" name="Picture 8" descr="C:\Documents and Settings\А. Торопов\Мои документы\Мои рисунки\karta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619125"/>
            <a:ext cx="9144000" cy="6103938"/>
          </a:xfrm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6789177" y="1901892"/>
            <a:ext cx="355065" cy="39402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324530" y="6238493"/>
            <a:ext cx="339572" cy="37604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802246" name="Rectangle 16"/>
          <p:cNvSpPr>
            <a:spLocks noChangeArrowheads="1"/>
          </p:cNvSpPr>
          <p:nvPr/>
        </p:nvSpPr>
        <p:spPr bwMode="auto">
          <a:xfrm>
            <a:off x="827088" y="6308725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- 100%</a:t>
            </a:r>
          </a:p>
        </p:txBody>
      </p:sp>
      <p:sp>
        <p:nvSpPr>
          <p:cNvPr id="1802247" name="Rectangle 17"/>
          <p:cNvSpPr>
            <a:spLocks noChangeArrowheads="1"/>
          </p:cNvSpPr>
          <p:nvPr/>
        </p:nvSpPr>
        <p:spPr bwMode="auto">
          <a:xfrm>
            <a:off x="2555875" y="630872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- свыше 90%</a:t>
            </a:r>
          </a:p>
        </p:txBody>
      </p:sp>
      <p:sp>
        <p:nvSpPr>
          <p:cNvPr id="1802248" name="Rectangle 18"/>
          <p:cNvSpPr>
            <a:spLocks noChangeArrowheads="1"/>
          </p:cNvSpPr>
          <p:nvPr/>
        </p:nvSpPr>
        <p:spPr bwMode="auto">
          <a:xfrm>
            <a:off x="5364163" y="630872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- свыше 80%</a:t>
            </a:r>
          </a:p>
        </p:txBody>
      </p:sp>
      <p:sp>
        <p:nvSpPr>
          <p:cNvPr id="1802249" name="Rectangle 19"/>
          <p:cNvSpPr>
            <a:spLocks noChangeArrowheads="1"/>
          </p:cNvSpPr>
          <p:nvPr/>
        </p:nvSpPr>
        <p:spPr bwMode="auto">
          <a:xfrm>
            <a:off x="7610475" y="6308725"/>
            <a:ext cx="1533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- менее 80%</a:t>
            </a:r>
          </a:p>
        </p:txBody>
      </p:sp>
      <p:pic>
        <p:nvPicPr>
          <p:cNvPr id="1802250" name="Picture 22" descr="SmileeFac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79613" y="6308725"/>
            <a:ext cx="36036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51" name="Picture 23" descr="SmileeFac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55875" y="2349500"/>
            <a:ext cx="3603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52" name="Picture 16" descr="attention-303861_128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235825" y="6308725"/>
            <a:ext cx="431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53" name="WordArt 18"/>
          <p:cNvSpPr>
            <a:spLocks noChangeArrowheads="1" noChangeShapeType="1" noTextEdit="1"/>
          </p:cNvSpPr>
          <p:nvPr/>
        </p:nvSpPr>
        <p:spPr bwMode="auto">
          <a:xfrm>
            <a:off x="2627313" y="3716338"/>
            <a:ext cx="1152525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Мирный</a:t>
            </a:r>
          </a:p>
        </p:txBody>
      </p:sp>
      <p:pic>
        <p:nvPicPr>
          <p:cNvPr id="1802254" name="Picture 22" descr="SmileeFace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11413" y="3789363"/>
            <a:ext cx="144462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55" name="WordArt 20" descr="Белый мрамор"/>
          <p:cNvSpPr>
            <a:spLocks noChangeArrowheads="1" noChangeShapeType="1" noTextEdit="1"/>
          </p:cNvSpPr>
          <p:nvPr/>
        </p:nvSpPr>
        <p:spPr bwMode="auto">
          <a:xfrm>
            <a:off x="6877050" y="1484313"/>
            <a:ext cx="1692275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Нарьян - Мар</a:t>
            </a:r>
          </a:p>
        </p:txBody>
      </p:sp>
      <p:pic>
        <p:nvPicPr>
          <p:cNvPr id="1802256" name="Picture 22" descr="Awesome-template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820150" y="1341438"/>
            <a:ext cx="1444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57" name="Picture 29" descr="hello_html_m11f6ae0a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6463" y="6165850"/>
            <a:ext cx="67468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58" name="Picture 22" descr="SmileeFace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492500" y="5373688"/>
            <a:ext cx="360363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59" name="Picture 16" descr="attention-303861_128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867400" y="5445125"/>
            <a:ext cx="431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3993242" y="1195006"/>
            <a:ext cx="339572" cy="3760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02261" name="Picture 29" descr="hello_html_m11f6ae0a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258888" y="5157788"/>
            <a:ext cx="67468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62" name="Picture 22" descr="SmileeFac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331913" y="3213100"/>
            <a:ext cx="36036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63" name="Picture 22" descr="SmileeFac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84438" y="2708275"/>
            <a:ext cx="36036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64" name="Picture 29" descr="hello_html_m11f6ae0a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427538" y="5445125"/>
            <a:ext cx="67468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65" name="Picture 16" descr="attention-303861_128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92725" y="4508500"/>
            <a:ext cx="431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66" name="Picture 22" descr="SmileeFac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11638" y="4724400"/>
            <a:ext cx="36036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67" name="Picture 29" descr="hello_html_m11f6ae0a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339975" y="4508500"/>
            <a:ext cx="6746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4858430" y="2923793"/>
            <a:ext cx="339572" cy="37604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6368143" y="4719256"/>
            <a:ext cx="339572" cy="3760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02270" name="Picture 22" descr="SmileeFac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76375" y="4508500"/>
            <a:ext cx="3603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2553380" y="1555368"/>
            <a:ext cx="339572" cy="37604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02272" name="Picture 29" descr="hello_html_m11f6ae0a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419475" y="3213100"/>
            <a:ext cx="6746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3" name="Picture 29" descr="hello_html_m11f6ae0a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268538" y="5516563"/>
            <a:ext cx="674687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4" name="Picture 16" descr="attention-303861_128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72225" y="5734050"/>
            <a:ext cx="431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5" name="Picture 22" descr="SmileeFac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24750" y="4292600"/>
            <a:ext cx="3603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2193017" y="3715956"/>
            <a:ext cx="339572" cy="3760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pic>
        <p:nvPicPr>
          <p:cNvPr id="1802277" name="Picture 16" descr="attention-303861_128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79613" y="2420938"/>
            <a:ext cx="431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8" name="Picture 16" descr="attention-303861_128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712200" y="1484313"/>
            <a:ext cx="431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9" name="Picture 16" descr="attention-303861_128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11638" y="4076700"/>
            <a:ext cx="431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0" name="Picture 22" descr="SmileeFace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092950" y="5805488"/>
            <a:ext cx="360363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6801530" y="5155818"/>
            <a:ext cx="339572" cy="37604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  <p:sp>
        <p:nvSpPr>
          <p:cNvPr id="1802283" name="WordArt 43"/>
          <p:cNvSpPr>
            <a:spLocks noChangeArrowheads="1" noChangeShapeType="1" noTextEdit="1"/>
          </p:cNvSpPr>
          <p:nvPr/>
        </p:nvSpPr>
        <p:spPr bwMode="auto">
          <a:xfrm>
            <a:off x="2195513" y="692150"/>
            <a:ext cx="4824412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коллективные договоры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5" name="Rectangle 3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A6E3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b="0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745038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03267" name="Text Box 6"/>
          <p:cNvSpPr txBox="1">
            <a:spLocks noChangeArrowheads="1"/>
          </p:cNvSpPr>
          <p:nvPr/>
        </p:nvSpPr>
        <p:spPr bwMode="auto">
          <a:xfrm>
            <a:off x="3708400" y="4437063"/>
            <a:ext cx="52212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5 территориях коллективные договоры действуют более чем в 80% ОУ</a:t>
            </a:r>
          </a:p>
          <a:p>
            <a:r>
              <a:rPr lang="ru-RU" b="0">
                <a:latin typeface="Times New Roman" pitchFamily="18" charset="0"/>
                <a:cs typeface="Times New Roman" pitchFamily="18" charset="0"/>
              </a:rPr>
              <a:t>(Каргопольский, Коношский, Няндомский, Устьянский, Холмогорский районы) более чем в 80% учреждений).</a:t>
            </a:r>
          </a:p>
          <a:p>
            <a:endParaRPr lang="ru-RU" b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3268" name="Text Box 7"/>
          <p:cNvSpPr txBox="1">
            <a:spLocks noChangeArrowheads="1"/>
          </p:cNvSpPr>
          <p:nvPr/>
        </p:nvSpPr>
        <p:spPr bwMode="auto">
          <a:xfrm>
            <a:off x="1403350" y="1125538"/>
            <a:ext cx="6286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На 01.01.2016 г. в 634 (из 722) первичных профсоюзных организациях действуют коллективных договора </a:t>
            </a:r>
            <a:r>
              <a:rPr lang="ru-RU" u="sng"/>
              <a:t>(87,8 %).</a:t>
            </a:r>
          </a:p>
          <a:p>
            <a:endParaRPr lang="ru-RU" b="0"/>
          </a:p>
        </p:txBody>
      </p:sp>
      <p:sp>
        <p:nvSpPr>
          <p:cNvPr id="1803269" name="Text Box 8"/>
          <p:cNvSpPr txBox="1">
            <a:spLocks noChangeArrowheads="1"/>
          </p:cNvSpPr>
          <p:nvPr/>
        </p:nvSpPr>
        <p:spPr bwMode="auto">
          <a:xfrm>
            <a:off x="250825" y="2060575"/>
            <a:ext cx="8640763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7 территориях из 26 коллективные договоры заключены в 100%  ОУ</a:t>
            </a:r>
          </a:p>
          <a:p>
            <a:r>
              <a:rPr lang="ru-RU" sz="2000" b="0"/>
              <a:t>(</a:t>
            </a:r>
            <a:r>
              <a:rPr lang="ru-RU" b="0">
                <a:latin typeface="Times New Roman" pitchFamily="18" charset="0"/>
              </a:rPr>
              <a:t>Красноборский, Лешуконский, Мезенский, Пинежский, 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Приморский районы, г. Коряжма, г. Мирный</a:t>
            </a:r>
            <a:r>
              <a:rPr lang="ru-RU" sz="2000" b="0"/>
              <a:t>) </a:t>
            </a:r>
            <a:endParaRPr lang="ru-RU" b="0"/>
          </a:p>
        </p:txBody>
      </p:sp>
      <p:pic>
        <p:nvPicPr>
          <p:cNvPr id="1803270" name="Picture 10" descr="imagesввввввввв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644900"/>
            <a:ext cx="38163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71" name="Text Box 11"/>
          <p:cNvSpPr txBox="1">
            <a:spLocks noChangeArrowheads="1"/>
          </p:cNvSpPr>
          <p:nvPr/>
        </p:nvSpPr>
        <p:spPr bwMode="auto">
          <a:xfrm>
            <a:off x="3779838" y="2636838"/>
            <a:ext cx="51847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8 территориях коллективные договоры действуют более чем в 90% ОУ</a:t>
            </a:r>
          </a:p>
          <a:p>
            <a:r>
              <a:rPr lang="ru-RU" b="0"/>
              <a:t> </a:t>
            </a:r>
            <a:r>
              <a:rPr lang="ru-RU" b="0">
                <a:latin typeface="Times New Roman" pitchFamily="18" charset="0"/>
                <a:cs typeface="Times New Roman" pitchFamily="18" charset="0"/>
              </a:rPr>
              <a:t>(Вельский, Вилегодский, Ленский, Онежский, Плесецкий, Шенкурский районы, г.г. Архангельск, Новодвинск)</a:t>
            </a:r>
          </a:p>
        </p:txBody>
      </p:sp>
      <p:sp>
        <p:nvSpPr>
          <p:cNvPr id="1803272" name="Rectangle 11"/>
          <p:cNvSpPr>
            <a:spLocks noChangeArrowheads="1"/>
          </p:cNvSpPr>
          <p:nvPr/>
        </p:nvSpPr>
        <p:spPr bwMode="auto">
          <a:xfrm>
            <a:off x="395288" y="163513"/>
            <a:ext cx="786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rgbClr val="163E6A"/>
                </a:solidFill>
              </a:rPr>
              <a:t>Архангельский межрегиональный профсоюз образования</a:t>
            </a:r>
            <a:endParaRPr lang="ru-RU" sz="2000">
              <a:solidFill>
                <a:srgbClr val="163E6A"/>
              </a:solidFill>
            </a:endParaRPr>
          </a:p>
        </p:txBody>
      </p:sp>
      <p:pic>
        <p:nvPicPr>
          <p:cNvPr id="32" name="Рисунок 1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8095629" y="474067"/>
            <a:ext cx="648072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bg1">
                <a:alpha val="52000"/>
              </a:schemeClr>
            </a:glo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0TGp_biz_diagram">
  <a:themeElements>
    <a:clrScheme name="100TGp_biz_diagram 3">
      <a:dk1>
        <a:srgbClr val="1D528D"/>
      </a:dk1>
      <a:lt1>
        <a:srgbClr val="FFFFFF"/>
      </a:lt1>
      <a:dk2>
        <a:srgbClr val="000000"/>
      </a:dk2>
      <a:lt2>
        <a:srgbClr val="DDDDDD"/>
      </a:lt2>
      <a:accent1>
        <a:srgbClr val="2F85F7"/>
      </a:accent1>
      <a:accent2>
        <a:srgbClr val="FF9900"/>
      </a:accent2>
      <a:accent3>
        <a:srgbClr val="FFFFFF"/>
      </a:accent3>
      <a:accent4>
        <a:srgbClr val="174578"/>
      </a:accent4>
      <a:accent5>
        <a:srgbClr val="ADC2FA"/>
      </a:accent5>
      <a:accent6>
        <a:srgbClr val="E78A00"/>
      </a:accent6>
      <a:hlink>
        <a:srgbClr val="5AD9F2"/>
      </a:hlink>
      <a:folHlink>
        <a:srgbClr val="969696"/>
      </a:folHlink>
    </a:clrScheme>
    <a:fontScheme name="100TGp_biz_diagram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00TGp_biz_diagram 1">
        <a:dk1>
          <a:srgbClr val="29698D"/>
        </a:dk1>
        <a:lt1>
          <a:srgbClr val="FFFFFF"/>
        </a:lt1>
        <a:dk2>
          <a:srgbClr val="000000"/>
        </a:dk2>
        <a:lt2>
          <a:srgbClr val="D6E1E2"/>
        </a:lt2>
        <a:accent1>
          <a:srgbClr val="0099CC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AACAE2"/>
        </a:accent5>
        <a:accent6>
          <a:srgbClr val="E78A2D"/>
        </a:accent6>
        <a:hlink>
          <a:srgbClr val="33CCCC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TGp_biz_diagram 2">
        <a:dk1>
          <a:srgbClr val="592C0D"/>
        </a:dk1>
        <a:lt1>
          <a:srgbClr val="FFFFFF"/>
        </a:lt1>
        <a:dk2>
          <a:srgbClr val="000000"/>
        </a:dk2>
        <a:lt2>
          <a:srgbClr val="C0C0C0"/>
        </a:lt2>
        <a:accent1>
          <a:srgbClr val="5B9569"/>
        </a:accent1>
        <a:accent2>
          <a:srgbClr val="5D8FC1"/>
        </a:accent2>
        <a:accent3>
          <a:srgbClr val="FFFFFF"/>
        </a:accent3>
        <a:accent4>
          <a:srgbClr val="4B2409"/>
        </a:accent4>
        <a:accent5>
          <a:srgbClr val="B5C8B9"/>
        </a:accent5>
        <a:accent6>
          <a:srgbClr val="5381AF"/>
        </a:accent6>
        <a:hlink>
          <a:srgbClr val="C5C059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TGp_biz_diagram 3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2F85F7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DC2FA"/>
        </a:accent5>
        <a:accent6>
          <a:srgbClr val="E78A00"/>
        </a:accent6>
        <a:hlink>
          <a:srgbClr val="5AD9F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cdb2004100l</Template>
  <TotalTime>2664</TotalTime>
  <Words>1066</Words>
  <Application>Microsoft Office PowerPoint</Application>
  <PresentationFormat>Экран (4:3)</PresentationFormat>
  <Paragraphs>227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100TGp_biz_diagram</vt:lpstr>
      <vt:lpstr>Image</vt:lpstr>
      <vt:lpstr>Диаграмма</vt:lpstr>
      <vt:lpstr>  Архангельская межрегиональная общественная организация профессионального союза работников народного образования и науки Российской Федерации О мерах по практическому претворению в жизнь решений VII съезда Общероссийского Профсоюза образования. Итоги за 2015 год.</vt:lpstr>
      <vt:lpstr>Слайд 2</vt:lpstr>
      <vt:lpstr>Слайд 3</vt:lpstr>
      <vt:lpstr>Слайд 4</vt:lpstr>
      <vt:lpstr>Слайд 5</vt:lpstr>
      <vt:lpstr>   Архангельский межрегиональный профсоюз образования    </vt:lpstr>
      <vt:lpstr>Архангельский межрегиональный профсоюз образования</vt:lpstr>
      <vt:lpstr>Архангельский межрегиональный профсоюз образования </vt:lpstr>
      <vt:lpstr>Слайд 9</vt:lpstr>
      <vt:lpstr>Слайд 10</vt:lpstr>
      <vt:lpstr>Слайд 11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Слайд 23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Архангельский межрегиональный профсоюз образования</vt:lpstr>
      <vt:lpstr>Слайд 34</vt:lpstr>
      <vt:lpstr>Архангельский межрегиональный профсоюз образования</vt:lpstr>
      <vt:lpstr>Архангельский межрегиональный профсоюз образования</vt:lpstr>
      <vt:lpstr>  Архангельская межрегиональная общественная организация профессионального союза работников народного образования и науки Российской Федерации г. Архангельск,  проспект Ломоносова дом 209</vt:lpstr>
    </vt:vector>
  </TitlesOfParts>
  <Company>Guilddesign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Template</dc:title>
  <dc:creator>Волкова</dc:creator>
  <cp:lastModifiedBy>Glavspec</cp:lastModifiedBy>
  <cp:revision>187</cp:revision>
  <dcterms:created xsi:type="dcterms:W3CDTF">2015-02-03T19:40:36Z</dcterms:created>
  <dcterms:modified xsi:type="dcterms:W3CDTF">2016-03-09T11:06:34Z</dcterms:modified>
</cp:coreProperties>
</file>