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63" r:id="rId3"/>
    <p:sldId id="256" r:id="rId4"/>
    <p:sldId id="257" r:id="rId5"/>
    <p:sldId id="258" r:id="rId6"/>
    <p:sldId id="259" r:id="rId7"/>
    <p:sldId id="262" r:id="rId8"/>
    <p:sldId id="261" r:id="rId9"/>
    <p:sldId id="260" r:id="rId10"/>
    <p:sldId id="266" r:id="rId11"/>
    <p:sldId id="265" r:id="rId12"/>
    <p:sldId id="264" r:id="rId13"/>
    <p:sldId id="272" r:id="rId14"/>
    <p:sldId id="273" r:id="rId15"/>
    <p:sldId id="274" r:id="rId16"/>
    <p:sldId id="271" r:id="rId17"/>
    <p:sldId id="275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121"/>
    <a:srgbClr val="461E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Из них:</a:t>
            </a:r>
            <a:endParaRPr lang="ru-RU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dPt>
            <c:idx val="1"/>
            <c:spPr>
              <a:solidFill>
                <a:srgbClr val="7030A0"/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3"/>
            <c:spPr>
              <a:solidFill>
                <a:srgbClr val="0070C0"/>
              </a:solidFill>
            </c:spPr>
          </c:dPt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Общеобразовательных организаций </c:v>
                </c:pt>
                <c:pt idx="1">
                  <c:v>дошкольных учреждений </c:v>
                </c:pt>
                <c:pt idx="2">
                  <c:v>профессиональные образовательные организации </c:v>
                </c:pt>
                <c:pt idx="3">
                  <c:v>профессиональные образовательные организации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354</c:v>
                </c:pt>
                <c:pt idx="1">
                  <c:v>157</c:v>
                </c:pt>
                <c:pt idx="2">
                  <c:v>42</c:v>
                </c:pt>
                <c:pt idx="3">
                  <c:v>43</c:v>
                </c:pt>
              </c:numCache>
            </c:numRef>
          </c:val>
        </c:ser>
        <c:axId val="84147200"/>
        <c:axId val="57283328"/>
      </c:barChart>
      <c:catAx>
        <c:axId val="84147200"/>
        <c:scaling>
          <c:orientation val="minMax"/>
        </c:scaling>
        <c:axPos val="l"/>
        <c:tickLblPos val="nextTo"/>
        <c:crossAx val="57283328"/>
        <c:crosses val="autoZero"/>
        <c:auto val="1"/>
        <c:lblAlgn val="ctr"/>
        <c:lblOffset val="100"/>
      </c:catAx>
      <c:valAx>
        <c:axId val="57283328"/>
        <c:scaling>
          <c:orientation val="minMax"/>
        </c:scaling>
        <c:axPos val="b"/>
        <c:majorGridlines/>
        <c:numFmt formatCode="General" sourceLinked="1"/>
        <c:tickLblPos val="nextTo"/>
        <c:crossAx val="841472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5"/>
            <c:spPr>
              <a:solidFill>
                <a:srgbClr val="C00000"/>
              </a:solidFill>
            </c:spPr>
          </c:dPt>
          <c:dLbls>
            <c:showVal val="1"/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на 01.01.2021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722</c:v>
                </c:pt>
                <c:pt idx="1">
                  <c:v>663</c:v>
                </c:pt>
                <c:pt idx="2">
                  <c:v>646</c:v>
                </c:pt>
                <c:pt idx="3">
                  <c:v>646</c:v>
                </c:pt>
                <c:pt idx="4">
                  <c:v>618</c:v>
                </c:pt>
                <c:pt idx="5">
                  <c:v>555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на 01.01.2021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на 01.01.2021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axId val="84179968"/>
        <c:axId val="84185856"/>
      </c:barChart>
      <c:catAx>
        <c:axId val="84179968"/>
        <c:scaling>
          <c:orientation val="minMax"/>
        </c:scaling>
        <c:axPos val="b"/>
        <c:tickLblPos val="nextTo"/>
        <c:crossAx val="84185856"/>
        <c:crosses val="autoZero"/>
        <c:auto val="1"/>
        <c:lblAlgn val="ctr"/>
        <c:lblOffset val="100"/>
      </c:catAx>
      <c:valAx>
        <c:axId val="84185856"/>
        <c:scaling>
          <c:orientation val="minMax"/>
        </c:scaling>
        <c:axPos val="l"/>
        <c:majorGridlines/>
        <c:numFmt formatCode="General" sourceLinked="1"/>
        <c:tickLblPos val="nextTo"/>
        <c:crossAx val="84179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101141606422794"/>
          <c:y val="0.10716245041395252"/>
          <c:w val="0.62718194863225196"/>
          <c:h val="0.8831207942975086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3"/>
          <c:dLbls>
            <c:showVal val="1"/>
            <c:showLeaderLines val="1"/>
          </c:dLbls>
          <c:cat>
            <c:strRef>
              <c:f>Лист1!$A$2:$A$8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17.8</c:v>
                </c:pt>
                <c:pt idx="1">
                  <c:v>26.1</c:v>
                </c:pt>
                <c:pt idx="2">
                  <c:v>19.899999999999999</c:v>
                </c:pt>
                <c:pt idx="3">
                  <c:v>28.5</c:v>
                </c:pt>
                <c:pt idx="4">
                  <c:v>28</c:v>
                </c:pt>
                <c:pt idx="5">
                  <c:v>25.2</c:v>
                </c:pt>
                <c:pt idx="6">
                  <c:v>19.899999999999999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>
          <a:solidFill>
            <a:srgbClr val="002060"/>
          </a:solidFill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Lbls>
            <c:showVal val="1"/>
            <c:showLeaderLines val="1"/>
          </c:dLbls>
          <c:cat>
            <c:strRef>
              <c:f>Лист1!$A$2:$A$7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74.7</c:v>
                </c:pt>
                <c:pt idx="1">
                  <c:v>118.648</c:v>
                </c:pt>
                <c:pt idx="2">
                  <c:v>3.6</c:v>
                </c:pt>
                <c:pt idx="3">
                  <c:v>5.2</c:v>
                </c:pt>
                <c:pt idx="4">
                  <c:v>1.2</c:v>
                </c:pt>
                <c:pt idx="5">
                  <c:v>2.7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CBB1A-14ED-456D-BF1F-93D6EE00C222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C6CA-CB26-401B-85FF-E78CC22E7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C6CA-CB26-401B-85FF-E78CC22E79E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7C6CA-CB26-401B-85FF-E78CC22E79E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454DCF-C2ED-4FC4-A792-BF2CAD99BE9A}" type="slidenum">
              <a:rPr lang="ru-RU" smtClean="0"/>
              <a:pPr/>
              <a:t>18</a:t>
            </a:fld>
            <a:endParaRPr lang="ru-RU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3901F-556C-4939-8307-37D569271718}" type="datetime1">
              <a:rPr lang="ru-RU"/>
              <a:pPr>
                <a:defRPr/>
              </a:pPr>
              <a:t>09.11.2021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58C51-8815-4EC0-9F53-D49FA6E70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264E4-CF7D-4C92-87E2-A6B1421388BC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E9288-FF94-4FE4-A4AE-FFEC51AD3B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7" descr="Безимени-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628800"/>
            <a:ext cx="879561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деятельности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Архангельской межрегиональной общественной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профессионального союза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работников народного образования и науки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 за 2020 год в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условиях пандемии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Минус коронавирус - Правительство Ленинград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25144"/>
            <a:ext cx="271022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67544" y="836712"/>
            <a:ext cx="82444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в Архангельской области действуют соглашения, заключенные на местном уровне, одно Архангельское областное трёхстороннее соглашение на 2018–2020 годы, заключенное между Правительством Архангельской области, работодателями, профсоюзами и отраслевое соглашение по областным государственным учреждениям образования Архангельской области на 2019-2021 годы между министерством образования и науки Архангельской области и Архангельской межрегиональной общественной организацией профессионального союза работников народного образования и науки РФ.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635896" y="4293096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Численность работников, на которых распространяются нормы соглашений, заключенных на региональном и муниципальных уровнях, составляет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32301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человек.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E:\G\Инфографика\Infographic-template-design\чело.png"/>
          <p:cNvPicPr>
            <a:picLocks noChangeAspect="1" noChangeArrowheads="1"/>
          </p:cNvPicPr>
          <p:nvPr/>
        </p:nvPicPr>
        <p:blipFill>
          <a:blip r:embed="rId3" cstate="print"/>
          <a:srcRect r="55062"/>
          <a:stretch>
            <a:fillRect/>
          </a:stretch>
        </p:blipFill>
        <p:spPr bwMode="auto">
          <a:xfrm>
            <a:off x="971600" y="4005064"/>
            <a:ext cx="2244626" cy="2382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Без имени-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1438"/>
            <a:ext cx="9144000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53897" y="188913"/>
            <a:ext cx="64711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направления правозащитной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межрегиональной организации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5775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Работа организации профсоюза осуществлялась в условиях действия ограничительных мероприятий,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направленных на противодействие новой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короновирусной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инфекции: режимов самоизоляции, изоляции, карантина, работы в дистанционных (удаленных) условиях;</a:t>
            </a:r>
          </a:p>
          <a:p>
            <a:pPr algn="just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Правозащитная деятельность была направлена на </a:t>
            </a:r>
          </a:p>
          <a:p>
            <a:pPr algn="ctr">
              <a:buFont typeface="Arial" charset="0"/>
              <a:buNone/>
            </a:pPr>
            <a:endParaRPr lang="ru-RU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уровня правовой защищенности работников отрасли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условий соглашений, коллективных и трудовых договоров в период установления на территории Российской Федерации и Архангельской области режимов повышенной готовности по противодействию новой </a:t>
            </a:r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инфекции;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вопросов совершенствования системы оплаты труда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поэтапного доведения гарантированной части оплаты труда в структуре заработной платы до 70%; </a:t>
            </a:r>
          </a:p>
          <a:p>
            <a:pPr algn="just"/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государственных гарантий на оплату труда с учетом МРОТ и правовой позиции КС РФ 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изложенной  в  постановлениях от 7 декабря 2017 г. N 38-П, от 28 июня 2018 г. N 26-П, от 11 апреля 2019 г. N 17-П и от 16 декабря 2019 г. N 40-П и др.</a:t>
            </a:r>
          </a:p>
          <a:p>
            <a:endParaRPr lang="ru-RU" dirty="0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Специфика правозащитной работы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2020 года: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23112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правозащитной работы в 2020г.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 достигнутый уровень трудовых прав и гарантий работников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том числе в части достижения средней заработной платы педагогических работников, определенных Указами Президента РФ;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своевременно и в полном размере производилась оплата труда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работников, а также других выплат, связанных с трудовыми отношениями. Проведена очередная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индексация заработной платы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 01.10.2020г.); 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продолжена работа по совершенствованию систем оплаты труда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выполнению отраслевого соглашения с министерством образования и науки области;</a:t>
            </a: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начисление  заработной  платы  производилось с учетом размера МРОТ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(ст. 133 ТК РФ) с последующим начислением РК и СН (с учетом Постановления КС РФ от 7 декабря 2017 г. N 38-П); </a:t>
            </a:r>
          </a:p>
          <a:p>
            <a:pPr algn="just"/>
            <a:endParaRPr lang="ru-RU" sz="2000" dirty="0" smtClean="0"/>
          </a:p>
        </p:txBody>
      </p:sp>
      <p:pic>
        <p:nvPicPr>
          <p:cNvPr id="5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929188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положено начало созданию судебной практики по взысканию задолженности по оплате труда работающих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начисление заработной платы которых  производится без учета правовой позиции КС РФ, изложенной в Постановлениях от 28.06.2018 г. N 26-П, от 11.04.2019 г. N 17-П и от 16.12. 2019г. N 40-П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Виноградовский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район);</a:t>
            </a: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 установленном законодательством порядке производится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федерального бюджета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денежного вознаграждения за классное руководство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(с 01.09.20г.) с сохранением выплаты из ФОТ;</a:t>
            </a:r>
          </a:p>
          <a:p>
            <a:pPr algn="just">
              <a:buFont typeface="Arial" charset="0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на основании Приказов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№ 193 и 713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по продлению действия квалификационных категорий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педагогическим работникам (по их желанию), позволившая сохранить уровень оплаты их труда; </a:t>
            </a:r>
          </a:p>
          <a:p>
            <a:pPr algn="just"/>
            <a:endParaRPr lang="ru-RU" sz="2000" b="1" dirty="0" smtClean="0">
              <a:solidFill>
                <a:srgbClr val="0F45B1"/>
              </a:solidFill>
              <a:cs typeface="Arial" charset="0"/>
            </a:endParaRPr>
          </a:p>
          <a:p>
            <a:endParaRPr lang="ru-RU" dirty="0" smtClean="0"/>
          </a:p>
        </p:txBody>
      </p:sp>
      <p:pic>
        <p:nvPicPr>
          <p:cNvPr id="5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23112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правозащитной работы в 2020г.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принятые в 2020 году изменения областного законодательства, направлены на совершенствование методики финансирования учреждений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сохранение достигнутого уровня прав и гарантий работников;</a:t>
            </a:r>
          </a:p>
          <a:p>
            <a:pPr algn="just">
              <a:buFont typeface="Arial" charset="0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сохранены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предоставлены в полном объеме по их фактическим расходам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педагогическим работникам, работающим в сельской местности, рабочих поселках (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посёлках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городского типа) и ветеранам педагогического труда, прекратившим трудовые отношения; </a:t>
            </a:r>
          </a:p>
          <a:p>
            <a:pPr algn="just">
              <a:buFont typeface="Arial" charset="0"/>
              <a:buNone/>
            </a:pP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согласованная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сторон социального партнерства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регулировании трудовых отношений в сложных  санитарно – эпидемиологических условиях 2020 года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позволила избежать в учреждениях индивидуальных и коллективных трудовых споров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923112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правозащитной работы в 2020г.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03648" y="116632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Экономическая эффективность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правозащитной работы за 2020 год составила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206,026 млн. рублей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(за 2019 год - 177,162  млн. руб.)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275856" y="1556792"/>
            <a:ext cx="5626968" cy="4824536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Инициированные изменения и дополнения в законы и НПА АО,  муниципальные НПА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74,7 млн. руб.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Установление в отрас­левых соглашениях и коллективных договорах по инициативе профсоюзных организаций дополнительных гарантий, компенсаций и льгот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118,648 млн. руб.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Выполнение работодателями представлений  ПИ профсоюза  по устранению выявленных нарушений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3,6 млн. руб.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Подготовка документов и участие в судах по разрешению индивидуальных трудовых споров -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5,2 млн. руб.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Обращения в органы, осуществляющие управ­ление в сфере образова­ния, в органы прокуратуры, ГИА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1,2 млн. руб.</a:t>
            </a:r>
          </a:p>
          <a:p>
            <a:pPr algn="just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Правовая помощь членам Профсоюза на личном приеме и при рассмотрении их обращений и жалоб -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2, 7 млн. руб.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2420888"/>
          <a:ext cx="3491880" cy="269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8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87450" y="5373688"/>
            <a:ext cx="1436688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Семинары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в режиме ВКС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по 34 темам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324350" y="3708400"/>
            <a:ext cx="534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207</a:t>
            </a: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6875463" y="4581525"/>
            <a:ext cx="22685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Информационные </a:t>
            </a:r>
          </a:p>
          <a:p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Бюллетени и </a:t>
            </a:r>
            <a:r>
              <a:rPr lang="ru-RU" sz="1400" b="1" dirty="0" smtClean="0">
                <a:solidFill>
                  <a:srgbClr val="002060"/>
                </a:solidFill>
                <a:latin typeface="Calibri" pitchFamily="34" charset="0"/>
              </a:rPr>
              <a:t>листовки</a:t>
            </a:r>
            <a:endParaRPr lang="ru-RU" sz="1400" b="1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 для проф.стендов - 10 </a:t>
            </a:r>
          </a:p>
        </p:txBody>
      </p:sp>
      <p:sp>
        <p:nvSpPr>
          <p:cNvPr id="6" name="Овал 5"/>
          <p:cNvSpPr/>
          <p:nvPr/>
        </p:nvSpPr>
        <p:spPr>
          <a:xfrm>
            <a:off x="6300788" y="5229225"/>
            <a:ext cx="647700" cy="6477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/>
              <a:t>В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396038" y="5732463"/>
            <a:ext cx="2747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Совместные разъяснения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 с Министерством образования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Архангельской области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по 1 вопросу и 2 совместных семинара</a:t>
            </a:r>
          </a:p>
        </p:txBody>
      </p:sp>
      <p:sp>
        <p:nvSpPr>
          <p:cNvPr id="17416" name="TextBox 7"/>
          <p:cNvSpPr txBox="1">
            <a:spLocks noChangeArrowheads="1"/>
          </p:cNvSpPr>
          <p:nvPr/>
        </p:nvSpPr>
        <p:spPr bwMode="auto">
          <a:xfrm>
            <a:off x="7451725" y="2565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262626"/>
                </a:solidFill>
              </a:rPr>
              <a:t>- </a:t>
            </a:r>
            <a:r>
              <a:rPr lang="ru-RU" sz="1400" b="1">
                <a:solidFill>
                  <a:srgbClr val="262626"/>
                </a:solidFill>
                <a:latin typeface="Calibri" pitchFamily="34" charset="0"/>
              </a:rPr>
              <a:t>34 - ПИТ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4300" y="1196975"/>
            <a:ext cx="175577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+mn-cs"/>
              </a:rPr>
              <a:t>Подборки правовых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  <a:cs typeface="+mn-cs"/>
              </a:rPr>
              <a:t>знаний по 16 темам</a:t>
            </a:r>
          </a:p>
        </p:txBody>
      </p:sp>
      <p:sp>
        <p:nvSpPr>
          <p:cNvPr id="10" name="Овал 9"/>
          <p:cNvSpPr/>
          <p:nvPr/>
        </p:nvSpPr>
        <p:spPr>
          <a:xfrm>
            <a:off x="1692275" y="2708275"/>
            <a:ext cx="576263" cy="57626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850" y="2636838"/>
            <a:ext cx="15462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Слайд - лекции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по 12 темам</a:t>
            </a:r>
          </a:p>
        </p:txBody>
      </p:sp>
      <p:sp>
        <p:nvSpPr>
          <p:cNvPr id="12" name="Овал 11"/>
          <p:cNvSpPr/>
          <p:nvPr/>
        </p:nvSpPr>
        <p:spPr>
          <a:xfrm>
            <a:off x="4427538" y="1989138"/>
            <a:ext cx="792162" cy="792162"/>
          </a:xfrm>
          <a:prstGeom prst="ellipse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13</a:t>
            </a:r>
          </a:p>
        </p:txBody>
      </p:sp>
      <p:sp>
        <p:nvSpPr>
          <p:cNvPr id="17421" name="TextBox 12"/>
          <p:cNvSpPr txBox="1">
            <a:spLocks noChangeArrowheads="1"/>
          </p:cNvSpPr>
          <p:nvPr/>
        </p:nvSpPr>
        <p:spPr bwMode="auto">
          <a:xfrm>
            <a:off x="5148263" y="1989138"/>
            <a:ext cx="1101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Встречи с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коллективами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Calibri" pitchFamily="34" charset="0"/>
              </a:rPr>
              <a:t>работников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00338" y="836613"/>
            <a:ext cx="792162" cy="7921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7088" y="908050"/>
            <a:ext cx="1976437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Школы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+mn-cs"/>
              </a:rPr>
              <a:t>председателей ППО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692275" y="2528888"/>
            <a:ext cx="5454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Благодарим за внимание!</a:t>
            </a:r>
          </a:p>
        </p:txBody>
      </p:sp>
      <p:pic>
        <p:nvPicPr>
          <p:cNvPr id="34819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81525"/>
            <a:ext cx="59055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 descr="send_receive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373688"/>
            <a:ext cx="7842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11275" y="4719638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www.arhoblprof.ru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403350" y="5300663"/>
            <a:ext cx="2212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sz="2000" b="1">
                <a:solidFill>
                  <a:srgbClr val="002060"/>
                </a:solidFill>
                <a:latin typeface="Calibri" pitchFamily="34" charset="0"/>
              </a:rPr>
              <a:t>profobr@atknet.ru</a:t>
            </a:r>
            <a:endParaRPr lang="ru-RU" sz="2000" b="1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4823" name="Picture 7" descr="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603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24388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3705225" y="404813"/>
            <a:ext cx="51561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Архангельская межрегиональная организация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Общероссийского Профсоюза образования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132138" y="1493838"/>
            <a:ext cx="47342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163000, г. Архангельск, пр. Ломоносова, 209</a:t>
            </a:r>
          </a:p>
        </p:txBody>
      </p:sp>
      <p:pic>
        <p:nvPicPr>
          <p:cNvPr id="34827" name="Picture 11" descr="shutterstock_9787348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3208338"/>
            <a:ext cx="4932362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5616575" y="3644900"/>
            <a:ext cx="23606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Председатель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(8-8182)65-52-97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Заместитель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(8-8182)65-65-15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Бухгалтерия и 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информационный 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отдел</a:t>
            </a: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(88182)65-65-25</a:t>
            </a:r>
          </a:p>
          <a:p>
            <a:endParaRPr lang="ru-RU" b="1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b="1">
                <a:solidFill>
                  <a:srgbClr val="002060"/>
                </a:solidFill>
                <a:latin typeface="Calibri" pitchFamily="34" charset="0"/>
              </a:rPr>
              <a:t>Факс: (88182)65-65-25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696A1-401D-43E8-B3E3-8703FE505D9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87624" y="188640"/>
            <a:ext cx="74888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состав межрегиональной организации, как и в предыдущие годы, входит 26 территориальных организаций: 19 районных, 6 городских и окружная организация в Ненецком автономном округе, которая включает в себя три округа.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3" name="Picture 3" descr="D:\2020 год\Загрузки\imgonline-com-ua-BigPicture-uupUu5YISjLs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064197" cy="3876998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3568" y="543041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состоит на учете, и никогда не состояли, образовательные учреждения (школа, детский сад) в муниципальном образовании «Новая земля» на острове Новая Земля, которые находятся от областного центра на расстоянии 1100 км.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Безимени-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111695"/>
            <a:ext cx="68407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01.01.2021 года в Архангельской области продолжает функционировать 629, государственных и муниципальных образовательных организаций и другие организации (первичные профсоюзные организации при аппарате местных и региональной организации, органы управления территорий, где есть члены профсоюза работников образования и т.д.).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95536" y="2276872"/>
          <a:ext cx="792088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Безимени-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168315"/>
            <a:ext cx="7128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 в учреждениях образования действуют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555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2019 г. – 618, в 2018 г. – 646, в 2017 г. – 646, в 2016 г. – 663, в 2015 г. – 722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первичных профсоюзных организаций.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47664" y="1196752"/>
          <a:ext cx="667206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Безимени-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8864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Архангельской межрегиональной организации состоит на учете 17178 членов Профсоюза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908720"/>
            <a:ext cx="8130458" cy="7114436"/>
            <a:chOff x="-180528" y="764704"/>
            <a:chExt cx="8130458" cy="7114436"/>
          </a:xfrm>
        </p:grpSpPr>
        <p:pic>
          <p:nvPicPr>
            <p:cNvPr id="9" name="Рисунок 8" descr="0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80528" y="980728"/>
              <a:ext cx="6912768" cy="6898412"/>
            </a:xfrm>
            <a:prstGeom prst="rect">
              <a:avLst/>
            </a:prstGeom>
          </p:spPr>
        </p:pic>
        <p:grpSp>
          <p:nvGrpSpPr>
            <p:cNvPr id="14" name="Группа 13"/>
            <p:cNvGrpSpPr/>
            <p:nvPr/>
          </p:nvGrpSpPr>
          <p:grpSpPr>
            <a:xfrm>
              <a:off x="1115616" y="764704"/>
              <a:ext cx="6834314" cy="4981605"/>
              <a:chOff x="1043608" y="476672"/>
              <a:chExt cx="6834314" cy="498160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043608" y="3212976"/>
                <a:ext cx="15121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17178</a:t>
                </a:r>
              </a:p>
              <a:p>
                <a:pPr algn="ctr"/>
                <a:r>
                  <a:rPr lang="ru-RU" sz="20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ч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ленов Профсоюза</a:t>
                </a:r>
                <a:endParaRPr lang="ru-RU" sz="2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27784" y="1124744"/>
                <a:ext cx="203825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Работающих </a:t>
                </a:r>
              </a:p>
              <a:p>
                <a:pPr algn="ctr"/>
                <a:r>
                  <a:rPr lang="ru-RU" sz="24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11347</a:t>
                </a:r>
                <a:endPara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419872" y="2492896"/>
                <a:ext cx="21678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461E64"/>
                    </a:solidFill>
                    <a:latin typeface="Times New Roman" pitchFamily="18" charset="0"/>
                    <a:cs typeface="Times New Roman" pitchFamily="18" charset="0"/>
                  </a:rPr>
                  <a:t>Обучающихся</a:t>
                </a:r>
              </a:p>
              <a:p>
                <a:pPr algn="ctr"/>
                <a:r>
                  <a:rPr lang="ru-RU" sz="2400" b="1" dirty="0" smtClean="0">
                    <a:solidFill>
                      <a:srgbClr val="461E64"/>
                    </a:solidFill>
                    <a:latin typeface="Times New Roman" pitchFamily="18" charset="0"/>
                    <a:cs typeface="Times New Roman" pitchFamily="18" charset="0"/>
                  </a:rPr>
                  <a:t>4901</a:t>
                </a:r>
                <a:endParaRPr lang="ru-RU" sz="2400" b="1" dirty="0">
                  <a:solidFill>
                    <a:srgbClr val="461E64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07904" y="4077072"/>
                <a:ext cx="2004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197121"/>
                    </a:solidFill>
                    <a:latin typeface="Times New Roman" pitchFamily="18" charset="0"/>
                    <a:cs typeface="Times New Roman" pitchFamily="18" charset="0"/>
                  </a:rPr>
                  <a:t>Пенсионеров</a:t>
                </a:r>
              </a:p>
              <a:p>
                <a:pPr algn="ctr"/>
                <a:r>
                  <a:rPr lang="ru-RU" sz="2400" b="1" dirty="0" smtClean="0">
                    <a:solidFill>
                      <a:srgbClr val="197121"/>
                    </a:solidFill>
                    <a:latin typeface="Times New Roman" pitchFamily="18" charset="0"/>
                    <a:cs typeface="Times New Roman" pitchFamily="18" charset="0"/>
                  </a:rPr>
                  <a:t>930</a:t>
                </a:r>
                <a:endParaRPr lang="ru-RU" sz="2400" b="1" dirty="0">
                  <a:solidFill>
                    <a:srgbClr val="19712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1" name="Рисунок 10" descr="пенс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228184" y="3645024"/>
                <a:ext cx="1167935" cy="1813253"/>
              </a:xfrm>
              <a:prstGeom prst="rect">
                <a:avLst/>
              </a:prstGeom>
            </p:spPr>
          </p:pic>
          <p:pic>
            <p:nvPicPr>
              <p:cNvPr id="12" name="Рисунок 11" descr="студент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156176" y="2204864"/>
                <a:ext cx="1721746" cy="1317397"/>
              </a:xfrm>
              <a:prstGeom prst="rect">
                <a:avLst/>
              </a:prstGeom>
            </p:spPr>
          </p:pic>
          <p:pic>
            <p:nvPicPr>
              <p:cNvPr id="13" name="Рисунок 12" descr="работники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076056" y="476672"/>
                <a:ext cx="2127151" cy="1827853"/>
              </a:xfrm>
              <a:prstGeom prst="rect">
                <a:avLst/>
              </a:prstGeom>
            </p:spPr>
          </p:pic>
        </p:grpSp>
      </p:grpSp>
      <p:pic>
        <p:nvPicPr>
          <p:cNvPr id="16" name="Picture 7" descr="Безимени-2 копи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052736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АИС (исчезли приписки по членству в Профсоюзе. За счет АИС уменьшилось членство в Вельской районной – (- 73 чел.),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Верхнетоемской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(- 94 чел.),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Вилегодской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(- 84 чел.), Приморской – (- 86 чел.). В других территориальных организациях незначительное уменьшение.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Уменьшилось количество пенсионеров – членов Профсоюза на 111 чел.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Слабая работа по мотивации профсоюзного членства ряда председателей территориальных и первичных профсоюзных организаций.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Слабая информированность председателями первичных профсоюзных организаций членов Профсоюза о работе Профсоюза.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«Все гарантии имеются. Зачем платить Профсоюзу?». Жалко денег.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Уменьшение количества членов Профсоюза произошло по следующим причинам:</a:t>
            </a:r>
            <a:endPara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331640" y="5517232"/>
            <a:ext cx="635199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Принято в Профсоюз в 2020 году – 1459 чел.,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т.ч. обучающихся - 720,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выбыло из Профсоюза по личному желанию – 207 чел.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Безимени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43608" y="0"/>
            <a:ext cx="75608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Охват профсоюзным членством составляет: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работающих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профсоюзу –  32,4% (- 3,3% по сравнении с 2019 г.),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обучающихся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 по профсоюзу –  59,6% (- 0,5% по сравнению с 2019 г.).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7281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низкий процент по количеству работающих членов Профсоюза в 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51520" y="2564904"/>
            <a:ext cx="10188624" cy="3681700"/>
            <a:chOff x="251520" y="2564904"/>
            <a:chExt cx="10188624" cy="368170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251520" y="3573016"/>
              <a:ext cx="2664296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4508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 </a:t>
              </a:r>
              <a:r>
                <a:rPr kumimoji="0" lang="ru-RU" b="1" i="0" u="none" strike="noStrike" cap="none" normalizeH="0" baseline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Красноборской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marL="0" marR="0" lvl="0" indent="4508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районной (25,2%), </a:t>
              </a:r>
            </a:p>
            <a:p>
              <a:pPr marL="0" marR="0" lvl="0" indent="45085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</p:txBody>
        </p:sp>
        <p:graphicFrame>
          <p:nvGraphicFramePr>
            <p:cNvPr id="5" name="Диаграмма 4"/>
            <p:cNvGraphicFramePr/>
            <p:nvPr/>
          </p:nvGraphicFramePr>
          <p:xfrm>
            <a:off x="2267744" y="2636912"/>
            <a:ext cx="4404320" cy="3127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Прямоугольник 5"/>
            <p:cNvSpPr/>
            <p:nvPr/>
          </p:nvSpPr>
          <p:spPr>
            <a:xfrm>
              <a:off x="5148064" y="2636912"/>
              <a:ext cx="36653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Ненецкой окружной (17,8%),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868144" y="3501008"/>
              <a:ext cx="255069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Верхнетоемской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</a:p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районной (26,1%),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68144" y="4653136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Северодвинской </a:t>
              </a:r>
            </a:p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городской (19,9%)   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004048" y="5877272"/>
              <a:ext cx="38004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Плесецкой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районной (28,5%), 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3528" y="2564904"/>
              <a:ext cx="37184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err="1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Няндомской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районной (19,9%),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27584" y="5013176"/>
              <a:ext cx="265066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Архангельской </a:t>
              </a:r>
            </a:p>
            <a:p>
              <a:pPr lvl="0" indent="45085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городской (28,0%), </a:t>
              </a:r>
            </a:p>
          </p:txBody>
        </p:sp>
        <p:cxnSp>
          <p:nvCxnSpPr>
            <p:cNvPr id="13" name="Соединительная линия уступом 12"/>
            <p:cNvCxnSpPr/>
            <p:nvPr/>
          </p:nvCxnSpPr>
          <p:spPr>
            <a:xfrm flipV="1">
              <a:off x="5076056" y="2852936"/>
              <a:ext cx="576064" cy="144016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Соединительная линия уступом 13"/>
            <p:cNvCxnSpPr/>
            <p:nvPr/>
          </p:nvCxnSpPr>
          <p:spPr>
            <a:xfrm rot="10800000">
              <a:off x="3347864" y="2780928"/>
              <a:ext cx="576064" cy="216024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084168" y="3933056"/>
              <a:ext cx="2880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Соединительная линия уступом 18"/>
            <p:cNvCxnSpPr/>
            <p:nvPr/>
          </p:nvCxnSpPr>
          <p:spPr>
            <a:xfrm rot="10800000">
              <a:off x="4860032" y="5805264"/>
              <a:ext cx="648072" cy="288032"/>
            </a:xfrm>
            <a:prstGeom prst="bentConnector3">
              <a:avLst>
                <a:gd name="adj1" fmla="val 5000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012160" y="4941168"/>
              <a:ext cx="2880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771800" y="3933056"/>
              <a:ext cx="2880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131840" y="5229200"/>
              <a:ext cx="2880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355976" y="3853497"/>
            <a:ext cx="569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7" descr="Безимени-2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95536" y="1196752"/>
            <a:ext cx="75243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федеральных учреждениях – ФГАОУ ВПО Северный Арктический федеральный университет имени М.В. Ломоносова;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11 (из 12) профессиональных образовательных организациях;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344 (из 363) общеобразовательных учреждениях;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 117 (из 125) дошкольном образовательном учреждении;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21 (из 29) учреждений дополнительного образования; 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- 2 в первичных организациях профсоюза (Архангельской межрегиональной, Архангельской городской) и других.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Архангельской области в 555 первичных профсоюзных организациях действуют  512 коллективных договора:</a:t>
            </a:r>
            <a:endPara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оллективный договор в вопросах и ответах » Центр социальной поддержки  населения Ленинского района города Астрахан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869160"/>
            <a:ext cx="2549774" cy="1701974"/>
          </a:xfrm>
          <a:prstGeom prst="rect">
            <a:avLst/>
          </a:prstGeom>
          <a:noFill/>
        </p:spPr>
      </p:pic>
      <p:pic>
        <p:nvPicPr>
          <p:cNvPr id="5" name="Picture 7" descr="Безимени-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2020 году количество территорий, где коллективные договоры заключены во всех образовательных учреждениях, где есть первичные профсоюзные организации, составляет 3 из 26. В 7 территориях коллективные договоры действуют более чем в 90% образовательных учреждениях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Безимени-2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575766" cy="60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971600" y="1556792"/>
            <a:ext cx="7596336" cy="4593996"/>
            <a:chOff x="971600" y="1556792"/>
            <a:chExt cx="7596336" cy="4593996"/>
          </a:xfrm>
        </p:grpSpPr>
        <p:pic>
          <p:nvPicPr>
            <p:cNvPr id="6" name="Рисунок 5" descr="процент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600" y="1556792"/>
              <a:ext cx="7596336" cy="4546292"/>
            </a:xfrm>
            <a:prstGeom prst="rect">
              <a:avLst/>
            </a:prstGeom>
          </p:spPr>
        </p:pic>
        <p:grpSp>
          <p:nvGrpSpPr>
            <p:cNvPr id="11" name="Группа 10"/>
            <p:cNvGrpSpPr/>
            <p:nvPr/>
          </p:nvGrpSpPr>
          <p:grpSpPr>
            <a:xfrm>
              <a:off x="1187624" y="2492896"/>
              <a:ext cx="7380312" cy="3657892"/>
              <a:chOff x="1187624" y="2492896"/>
              <a:chExt cx="7380312" cy="3657892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3995936" y="2708920"/>
                <a:ext cx="457200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Лешуконский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Пинежский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Шенкурский районы</a:t>
                </a:r>
                <a:endParaRPr lang="ru-RU" sz="24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691680" y="2492896"/>
                <a:ext cx="13388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36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100%</a:t>
                </a:r>
                <a:endParaRPr lang="ru-RU" sz="36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32240" y="4581128"/>
                <a:ext cx="110799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197121"/>
                    </a:solidFill>
                    <a:latin typeface="Times New Roman" pitchFamily="18" charset="0"/>
                    <a:cs typeface="Times New Roman" pitchFamily="18" charset="0"/>
                  </a:rPr>
                  <a:t>90%</a:t>
                </a:r>
              </a:p>
              <a:p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187624" y="4581128"/>
                <a:ext cx="4572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Вельский,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Каргопольский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Няндомский</a:t>
                </a:r>
                <a:r>
                  <a:rPr lang="ru-RU" sz="24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Холмогорский районы, г. Архангельск, г. Коряжма, г. </a:t>
                </a:r>
                <a:r>
                  <a:rPr lang="ru-RU" sz="2400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Новодвинск</a:t>
                </a:r>
                <a:endParaRPr lang="ru-RU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1267</Words>
  <Application>Microsoft Office PowerPoint</Application>
  <PresentationFormat>Экран (4:3)</PresentationFormat>
  <Paragraphs>149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Специфика правозащитной работы  2020 года:</vt:lpstr>
      <vt:lpstr>Результаты правозащитной работы в 2020г.</vt:lpstr>
      <vt:lpstr>Результаты правозащитной работы в 2020г.</vt:lpstr>
      <vt:lpstr>Результаты правозащитной работы в 2020г.</vt:lpstr>
      <vt:lpstr>Слайд 16</vt:lpstr>
      <vt:lpstr>Слайд 17</vt:lpstr>
      <vt:lpstr>Слайд 18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Glavspec</dc:creator>
  <cp:lastModifiedBy>Glavspec</cp:lastModifiedBy>
  <cp:revision>43</cp:revision>
  <dcterms:created xsi:type="dcterms:W3CDTF">2021-04-12T05:20:10Z</dcterms:created>
  <dcterms:modified xsi:type="dcterms:W3CDTF">2021-11-09T05:04:37Z</dcterms:modified>
</cp:coreProperties>
</file>