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0" r:id="rId4"/>
    <p:sldId id="259" r:id="rId5"/>
    <p:sldId id="286" r:id="rId6"/>
    <p:sldId id="265" r:id="rId7"/>
    <p:sldId id="264" r:id="rId8"/>
    <p:sldId id="291" r:id="rId9"/>
    <p:sldId id="288" r:id="rId10"/>
    <p:sldId id="289" r:id="rId11"/>
    <p:sldId id="263" r:id="rId12"/>
    <p:sldId id="261" r:id="rId13"/>
    <p:sldId id="270" r:id="rId14"/>
    <p:sldId id="269" r:id="rId15"/>
    <p:sldId id="268" r:id="rId16"/>
    <p:sldId id="267" r:id="rId17"/>
    <p:sldId id="266" r:id="rId18"/>
    <p:sldId id="274" r:id="rId19"/>
    <p:sldId id="273" r:id="rId20"/>
    <p:sldId id="272" r:id="rId21"/>
    <p:sldId id="293" r:id="rId22"/>
    <p:sldId id="271" r:id="rId23"/>
    <p:sldId id="277" r:id="rId24"/>
    <p:sldId id="276" r:id="rId25"/>
    <p:sldId id="275" r:id="rId26"/>
    <p:sldId id="292" r:id="rId27"/>
    <p:sldId id="258" r:id="rId28"/>
  </p:sldIdLst>
  <p:sldSz cx="9144000" cy="6858000" type="screen4x3"/>
  <p:notesSz cx="66690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36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A19A8D9-AE0D-4739-A287-BF45C6ED0103}" type="datetimeFigureOut">
              <a:rPr lang="ru-RU" smtClean="0"/>
              <a:pPr/>
              <a:t>22.02.2022</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C305435-75A7-4990-9553-FDFC9575156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305435-75A7-4990-9553-FDFC95751561}"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305435-75A7-4990-9553-FDFC95751561}" type="slidenum">
              <a:rPr lang="ru-RU" smtClean="0"/>
              <a:pPr/>
              <a:t>23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BD431-35F1-4384-B04F-8360F0738A2C}" type="slidenum">
              <a:rPr lang="ru-RU" smtClean="0">
                <a:latin typeface="Arial" charset="0"/>
              </a:rPr>
              <a:pPr fontAlgn="base">
                <a:spcBef>
                  <a:spcPct val="0"/>
                </a:spcBef>
                <a:spcAft>
                  <a:spcPct val="0"/>
                </a:spcAft>
                <a:defRPr/>
              </a:pPr>
              <a:t>27</a:t>
            </a:fld>
            <a:endParaRPr lang="ru-RU" smtClean="0">
              <a:latin typeface="Arial"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6BB13AC4-1083-4C19-82B6-870D3C98A78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2FDD37-E517-4C32-B40F-48DED7F7F05F}"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F80812-04E4-40C0-AC2D-FE60BADFB3F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FDD37-E517-4C32-B40F-48DED7F7F05F}" type="datetimeFigureOut">
              <a:rPr lang="ru-RU" smtClean="0"/>
              <a:pPr/>
              <a:t>22.02.2022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80812-04E4-40C0-AC2D-FE60BADFB3F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login.consultant.ru/link/?req=doc&amp;base=LAW&amp;n=166664&amp;dst=100009&amp;field=134&amp;date=21.02.2022"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login.consultant.ru/link/?req=doc&amp;base=LAW&amp;n=408712&amp;dst=100010&amp;field=134&amp;date=21.02.202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hyperlink" Target="https://login.consultant.ru/link/?req=doc&amp;base=LAW&amp;n=405174&amp;date=21.02.2022&amp;dst=100272&amp;field=134" TargetMode="External"/><Relationship Id="rId3" Type="http://schemas.openxmlformats.org/officeDocument/2006/relationships/hyperlink" Target="https://login.consultant.ru/link/?req=doc&amp;base=LAW&amp;n=209079&amp;date=21.02.2022" TargetMode="External"/><Relationship Id="rId7" Type="http://schemas.openxmlformats.org/officeDocument/2006/relationships/hyperlink" Target="https://login.consultant.ru/link/?req=doc&amp;base=LAW&amp;n=405174&amp;date=21.02.2022&amp;dst=100099&amp;field=134" TargetMode="External"/><Relationship Id="rId2" Type="http://schemas.openxmlformats.org/officeDocument/2006/relationships/hyperlink" Target="https://login.consultant.ru/link/?req=doc&amp;base=LAW&amp;n=405174&amp;date=21.02.2022"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405174&amp;date=21.02.2022&amp;dst=100097&amp;field=134" TargetMode="External"/><Relationship Id="rId11" Type="http://schemas.openxmlformats.org/officeDocument/2006/relationships/image" Target="../media/image3.png"/><Relationship Id="rId5" Type="http://schemas.openxmlformats.org/officeDocument/2006/relationships/hyperlink" Target="https://login.consultant.ru/link/?req=doc&amp;base=LAW&amp;n=405174&amp;date=21.02.2022&amp;dst=100093&amp;field=134" TargetMode="External"/><Relationship Id="rId10" Type="http://schemas.openxmlformats.org/officeDocument/2006/relationships/hyperlink" Target="https://login.consultant.ru/link/?req=doc&amp;base=LAW&amp;n=405174&amp;date=21.02.2022&amp;dst=100223&amp;field=134" TargetMode="External"/><Relationship Id="rId4" Type="http://schemas.openxmlformats.org/officeDocument/2006/relationships/hyperlink" Target="https://login.consultant.ru/link/?req=doc&amp;base=LAW&amp;n=405174&amp;date=21.02.2022&amp;dst=100016&amp;field=134" TargetMode="External"/><Relationship Id="rId9" Type="http://schemas.openxmlformats.org/officeDocument/2006/relationships/hyperlink" Target="https://login.consultant.ru/link/?req=doc&amp;base=LAW&amp;n=405174&amp;date=21.02.2022&amp;dst=100011&amp;field=13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ogin.consultant.ru/link/?req=doc&amp;base=LAW&amp;n=362410&amp;date=21.02.2022&amp;dst=100040&amp;field=13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241425" y="142875"/>
            <a:ext cx="7607300" cy="990600"/>
          </a:xfrm>
          <a:noFill/>
        </p:spPr>
        <p:txBody>
          <a:bodyPr/>
          <a:lstStyle/>
          <a:p>
            <a:pPr eaLnBrk="1" hangingPunct="1"/>
            <a:r>
              <a:rPr lang="ru-RU" sz="1800" b="1" dirty="0" smtClean="0">
                <a:solidFill>
                  <a:srgbClr val="002060"/>
                </a:solidFill>
                <a:latin typeface="Times New Roman" pitchFamily="18" charset="0"/>
                <a:cs typeface="Times New Roman" pitchFamily="18" charset="0"/>
              </a:rPr>
              <a:t>Архангельская межрегиональная организация профессионального союза работников народного образования и науки                             Российской Федерации</a:t>
            </a:r>
          </a:p>
        </p:txBody>
      </p:sp>
      <p:pic>
        <p:nvPicPr>
          <p:cNvPr id="5" name="Рисунок 4" descr="Безимени-2 копия.png"/>
          <p:cNvPicPr>
            <a:picLocks noChangeAspect="1"/>
          </p:cNvPicPr>
          <p:nvPr/>
        </p:nvPicPr>
        <p:blipFill>
          <a:blip r:embed="rId2" cstate="print"/>
          <a:srcRect/>
          <a:stretch>
            <a:fillRect/>
          </a:stretch>
        </p:blipFill>
        <p:spPr bwMode="auto">
          <a:xfrm>
            <a:off x="323528" y="188640"/>
            <a:ext cx="917575" cy="936625"/>
          </a:xfrm>
          <a:prstGeom prst="rect">
            <a:avLst/>
          </a:prstGeom>
          <a:noFill/>
          <a:ln w="9525">
            <a:noFill/>
            <a:miter lim="800000"/>
            <a:headEnd/>
            <a:tailEnd/>
          </a:ln>
        </p:spPr>
      </p:pic>
      <p:sp>
        <p:nvSpPr>
          <p:cNvPr id="6" name="Прямоугольник 7"/>
          <p:cNvSpPr>
            <a:spLocks noChangeArrowheads="1"/>
          </p:cNvSpPr>
          <p:nvPr/>
        </p:nvSpPr>
        <p:spPr bwMode="auto">
          <a:xfrm>
            <a:off x="3446463" y="5499100"/>
            <a:ext cx="5427662" cy="1077913"/>
          </a:xfrm>
          <a:prstGeom prst="rect">
            <a:avLst/>
          </a:prstGeom>
          <a:noFill/>
          <a:ln w="9525">
            <a:noFill/>
            <a:miter lim="800000"/>
            <a:headEnd/>
            <a:tailEnd/>
          </a:ln>
        </p:spPr>
        <p:txBody>
          <a:bodyPr>
            <a:spAutoFit/>
          </a:bodyPr>
          <a:lstStyle/>
          <a:p>
            <a:pPr algn="r"/>
            <a:r>
              <a:rPr lang="ru-RU" sz="1600" b="1" dirty="0">
                <a:solidFill>
                  <a:srgbClr val="002060"/>
                </a:solidFill>
                <a:latin typeface="Times New Roman" pitchFamily="18" charset="0"/>
                <a:cs typeface="Times New Roman" pitchFamily="18" charset="0"/>
              </a:rPr>
              <a:t>Заместитель председателя Архангельской межрегиональной организации профсоюза, </a:t>
            </a:r>
          </a:p>
          <a:p>
            <a:pPr algn="r"/>
            <a:r>
              <a:rPr lang="ru-RU" sz="1600" b="1" dirty="0">
                <a:solidFill>
                  <a:srgbClr val="002060"/>
                </a:solidFill>
                <a:latin typeface="Times New Roman" pitchFamily="18" charset="0"/>
                <a:cs typeface="Times New Roman" pitchFamily="18" charset="0"/>
              </a:rPr>
              <a:t>главный правовой инспектор труда </a:t>
            </a:r>
          </a:p>
          <a:p>
            <a:pPr algn="r"/>
            <a:r>
              <a:rPr lang="ru-RU" sz="1600" b="1" dirty="0">
                <a:solidFill>
                  <a:srgbClr val="002060"/>
                </a:solidFill>
                <a:latin typeface="Times New Roman" pitchFamily="18" charset="0"/>
                <a:cs typeface="Times New Roman" pitchFamily="18" charset="0"/>
              </a:rPr>
              <a:t>Н.В. Плотникова </a:t>
            </a:r>
          </a:p>
        </p:txBody>
      </p:sp>
      <p:sp>
        <p:nvSpPr>
          <p:cNvPr id="18433" name="Rectangle 1"/>
          <p:cNvSpPr>
            <a:spLocks noChangeArrowheads="1"/>
          </p:cNvSpPr>
          <p:nvPr/>
        </p:nvSpPr>
        <p:spPr bwMode="auto">
          <a:xfrm>
            <a:off x="130571" y="1857364"/>
            <a:ext cx="9013429"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Алгоритм перехода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на новые правила работы по охране труда</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с 1 марта 2022 года</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5" name="Picture 3" descr="Какими бывают виды алгоритмов в информатике: примеры"/>
          <p:cNvPicPr>
            <a:picLocks noChangeAspect="1" noChangeArrowheads="1"/>
          </p:cNvPicPr>
          <p:nvPr/>
        </p:nvPicPr>
        <p:blipFill>
          <a:blip r:embed="rId3" cstate="print"/>
          <a:srcRect/>
          <a:stretch>
            <a:fillRect/>
          </a:stretch>
        </p:blipFill>
        <p:spPr bwMode="auto">
          <a:xfrm>
            <a:off x="500034" y="3643314"/>
            <a:ext cx="3810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2000" b="1" u="sng" dirty="0" smtClean="0">
                <a:latin typeface="Times New Roman" pitchFamily="18" charset="0"/>
                <a:ea typeface="Calibri" pitchFamily="34" charset="0"/>
                <a:cs typeface="Times New Roman" pitchFamily="18" charset="0"/>
              </a:rPr>
              <a:t>В раздел «Общие требования охраны труда»</a:t>
            </a:r>
            <a:r>
              <a:rPr lang="ru-RU" sz="2000" u="sng" dirty="0" smtClean="0">
                <a:latin typeface="Times New Roman" pitchFamily="18" charset="0"/>
                <a:ea typeface="Calibri" pitchFamily="34" charset="0"/>
                <a:cs typeface="Times New Roman" pitchFamily="18" charset="0"/>
              </a:rPr>
              <a:t> включите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p>
        </p:txBody>
      </p:sp>
      <p:sp>
        <p:nvSpPr>
          <p:cNvPr id="3" name="Содержимое 2"/>
          <p:cNvSpPr>
            <a:spLocks noGrp="1"/>
          </p:cNvSpPr>
          <p:nvPr>
            <p:ph idx="1"/>
          </p:nvPr>
        </p:nvSpPr>
        <p:spPr>
          <a:xfrm>
            <a:off x="539552" y="1052736"/>
            <a:ext cx="8229600" cy="5001419"/>
          </a:xfrm>
        </p:spPr>
        <p:txBody>
          <a:bodyPr>
            <a:normAutofit/>
          </a:bodyPr>
          <a:lstStyle/>
          <a:p>
            <a:pPr marL="0" lvl="0" indent="0" algn="just" eaLnBrk="0" fontAlgn="base" hangingPunct="0">
              <a:spcBef>
                <a:spcPct val="0"/>
              </a:spcBef>
              <a:spcAft>
                <a:spcPct val="0"/>
              </a:spcAft>
              <a:buFontTx/>
              <a:buChar char="-"/>
            </a:pPr>
            <a:r>
              <a:rPr lang="ru-RU" sz="2000" b="1" dirty="0" smtClean="0">
                <a:latin typeface="Times New Roman" pitchFamily="18" charset="0"/>
                <a:ea typeface="Calibri" pitchFamily="34" charset="0"/>
                <a:cs typeface="Times New Roman" pitchFamily="18" charset="0"/>
              </a:rPr>
              <a:t>перечень опасных и вредных производственных факторов</a:t>
            </a:r>
            <a:r>
              <a:rPr lang="ru-RU" sz="2000" dirty="0" smtClean="0">
                <a:latin typeface="Times New Roman" pitchFamily="18" charset="0"/>
                <a:ea typeface="Calibri" pitchFamily="34" charset="0"/>
                <a:cs typeface="Times New Roman" pitchFamily="18" charset="0"/>
              </a:rPr>
              <a:t>, которые могут воздействовать на работника в процессе работы</a:t>
            </a:r>
          </a:p>
          <a:p>
            <a:pPr marL="0" lvl="0" indent="0" algn="just" eaLnBrk="0" fontAlgn="base" hangingPunct="0">
              <a:spcBef>
                <a:spcPct val="0"/>
              </a:spcBef>
              <a:spcAft>
                <a:spcPct val="0"/>
              </a:spcAft>
              <a:buFontTx/>
              <a:buChar char="-"/>
            </a:pPr>
            <a:endParaRPr lang="ru-RU" sz="2000" b="1" dirty="0" smtClean="0">
              <a:latin typeface="Times New Roman" pitchFamily="18" charset="0"/>
              <a:cs typeface="Times New Roman" pitchFamily="18" charset="0"/>
            </a:endParaRPr>
          </a:p>
          <a:p>
            <a:pPr marL="0" lvl="0" indent="0" algn="just" eaLnBrk="0" fontAlgn="base" hangingPunct="0">
              <a:spcBef>
                <a:spcPct val="0"/>
              </a:spcBef>
              <a:spcAft>
                <a:spcPct val="0"/>
              </a:spcAft>
              <a:buFontTx/>
              <a:buChar char="-"/>
            </a:pPr>
            <a:r>
              <a:rPr lang="ru-RU" sz="2000" b="1" dirty="0" smtClean="0">
                <a:latin typeface="Times New Roman" pitchFamily="18" charset="0"/>
                <a:ea typeface="Calibri" pitchFamily="34" charset="0"/>
                <a:cs typeface="Times New Roman" pitchFamily="18" charset="0"/>
              </a:rPr>
              <a:t>перечень профессиональных рисков и </a:t>
            </a:r>
            <a:r>
              <a:rPr lang="ru-RU" sz="2000" b="1" dirty="0" smtClean="0">
                <a:latin typeface="Times New Roman" pitchFamily="18" charset="0"/>
                <a:ea typeface="Calibri" pitchFamily="34" charset="0"/>
                <a:cs typeface="Times New Roman" pitchFamily="18" charset="0"/>
              </a:rPr>
              <a:t>опасностей на рабочем месте</a:t>
            </a:r>
            <a:endParaRPr lang="ru-RU" sz="2000" b="1" dirty="0" smtClean="0">
              <a:latin typeface="Times New Roman" pitchFamily="18" charset="0"/>
              <a:ea typeface="Calibri" pitchFamily="34" charset="0"/>
              <a:cs typeface="Times New Roman" pitchFamily="18" charset="0"/>
            </a:endParaRPr>
          </a:p>
          <a:p>
            <a:pPr marL="0" lvl="0" indent="0" algn="just" eaLnBrk="0" fontAlgn="base" hangingPunct="0">
              <a:spcBef>
                <a:spcPct val="0"/>
              </a:spcBef>
              <a:spcAft>
                <a:spcPct val="0"/>
              </a:spcAft>
              <a:buFontTx/>
              <a:buChar char="-"/>
            </a:pPr>
            <a:endParaRPr lang="ru-RU" sz="2000" b="1" dirty="0" smtClean="0">
              <a:latin typeface="Times New Roman" pitchFamily="18" charset="0"/>
              <a:cs typeface="Times New Roman" pitchFamily="18" charset="0"/>
            </a:endParaRPr>
          </a:p>
          <a:p>
            <a:pPr marL="0" lvl="0" indent="0" algn="just" eaLnBrk="0" fontAlgn="base" hangingPunct="0">
              <a:spcBef>
                <a:spcPct val="0"/>
              </a:spcBef>
              <a:spcAft>
                <a:spcPct val="0"/>
              </a:spcAft>
              <a:buNone/>
            </a:pPr>
            <a:r>
              <a:rPr lang="ru-RU" sz="2000" dirty="0" smtClean="0">
                <a:latin typeface="Times New Roman" pitchFamily="18" charset="0"/>
                <a:ea typeface="Calibri" pitchFamily="34" charset="0"/>
                <a:cs typeface="Times New Roman" pitchFamily="18" charset="0"/>
              </a:rPr>
              <a:t>-</a:t>
            </a:r>
            <a:r>
              <a:rPr lang="ru-RU" sz="2000" b="1" dirty="0" smtClean="0">
                <a:latin typeface="Times New Roman" pitchFamily="18" charset="0"/>
                <a:ea typeface="Calibri" pitchFamily="34" charset="0"/>
                <a:cs typeface="Times New Roman" pitchFamily="18" charset="0"/>
              </a:rPr>
              <a:t>перечень специальной одежды</a:t>
            </a:r>
            <a:r>
              <a:rPr lang="ru-RU" sz="2000" dirty="0" smtClean="0">
                <a:latin typeface="Times New Roman" pitchFamily="18" charset="0"/>
                <a:ea typeface="Calibri" pitchFamily="34" charset="0"/>
                <a:cs typeface="Times New Roman" pitchFamily="18" charset="0"/>
              </a:rPr>
              <a:t>, </a:t>
            </a:r>
            <a:r>
              <a:rPr lang="ru-RU" sz="2000" b="1" dirty="0" smtClean="0">
                <a:latin typeface="Times New Roman" pitchFamily="18" charset="0"/>
                <a:ea typeface="Calibri" pitchFamily="34" charset="0"/>
                <a:cs typeface="Times New Roman" pitchFamily="18" charset="0"/>
              </a:rPr>
              <a:t>специальной обуви и СИЗ</a:t>
            </a:r>
            <a:r>
              <a:rPr lang="ru-RU" sz="2000" dirty="0" smtClean="0">
                <a:latin typeface="Times New Roman" pitchFamily="18" charset="0"/>
                <a:ea typeface="Calibri" pitchFamily="34" charset="0"/>
                <a:cs typeface="Times New Roman" pitchFamily="18" charset="0"/>
              </a:rPr>
              <a:t>, выдаваемых работникам по </a:t>
            </a:r>
            <a:r>
              <a:rPr lang="ru-RU" sz="2000" dirty="0" smtClean="0">
                <a:latin typeface="Times New Roman" pitchFamily="18" charset="0"/>
                <a:ea typeface="Calibri" pitchFamily="34" charset="0"/>
                <a:cs typeface="Times New Roman" pitchFamily="18" charset="0"/>
              </a:rPr>
              <a:t>нормам, условиям соглашений и коллективных договоров</a:t>
            </a:r>
            <a:endParaRPr lang="ru-RU" sz="2000" dirty="0" smtClean="0">
              <a:latin typeface="Times New Roman" pitchFamily="18" charset="0"/>
              <a:cs typeface="Times New Roman" pitchFamily="18" charset="0"/>
            </a:endParaRPr>
          </a:p>
          <a:p>
            <a:pPr>
              <a:buNone/>
            </a:pPr>
            <a:endParaRPr lang="ru-RU" dirty="0"/>
          </a:p>
        </p:txBody>
      </p:sp>
      <p:pic>
        <p:nvPicPr>
          <p:cNvPr id="4" name="Рисунок 3" descr="Безимени-2 копия.png"/>
          <p:cNvPicPr>
            <a:picLocks noChangeAspect="1"/>
          </p:cNvPicPr>
          <p:nvPr/>
        </p:nvPicPr>
        <p:blipFill>
          <a:blip r:embed="rId2" cstate="print"/>
          <a:srcRect/>
          <a:stretch>
            <a:fillRect/>
          </a:stretch>
        </p:blipFill>
        <p:spPr bwMode="auto">
          <a:xfrm>
            <a:off x="467544" y="476672"/>
            <a:ext cx="472537" cy="482347"/>
          </a:xfrm>
          <a:prstGeom prst="rect">
            <a:avLst/>
          </a:prstGeom>
          <a:noFill/>
          <a:ln w="9525">
            <a:noFill/>
            <a:miter lim="800000"/>
            <a:headEnd/>
            <a:tailEnd/>
          </a:ln>
        </p:spPr>
      </p:pic>
      <p:pic>
        <p:nvPicPr>
          <p:cNvPr id="7" name="Picture 2" descr="Картинки по запросу процессы"/>
          <p:cNvPicPr>
            <a:picLocks noChangeAspect="1" noChangeArrowheads="1"/>
          </p:cNvPicPr>
          <p:nvPr/>
        </p:nvPicPr>
        <p:blipFill>
          <a:blip r:embed="rId3" cstate="email"/>
          <a:srcRect/>
          <a:stretch>
            <a:fillRect/>
          </a:stretch>
        </p:blipFill>
        <p:spPr bwMode="auto">
          <a:xfrm>
            <a:off x="5076056" y="4005064"/>
            <a:ext cx="3744416" cy="2664296"/>
          </a:xfrm>
          <a:prstGeom prst="rect">
            <a:avLst/>
          </a:prstGeom>
          <a:noFill/>
        </p:spPr>
      </p:pic>
      <p:sp>
        <p:nvSpPr>
          <p:cNvPr id="8" name="Прямоугольник 7"/>
          <p:cNvSpPr/>
          <p:nvPr/>
        </p:nvSpPr>
        <p:spPr>
          <a:xfrm>
            <a:off x="611560" y="3573016"/>
            <a:ext cx="4392488" cy="3170099"/>
          </a:xfrm>
          <a:prstGeom prst="rect">
            <a:avLst/>
          </a:prstGeom>
        </p:spPr>
        <p:txBody>
          <a:bodyPr wrap="square">
            <a:spAutoFit/>
          </a:bodyPr>
          <a:lstStyle/>
          <a:p>
            <a:pPr lvl="0" algn="just" fontAlgn="base">
              <a:spcBef>
                <a:spcPct val="0"/>
              </a:spcBef>
              <a:spcAft>
                <a:spcPct val="0"/>
              </a:spcAft>
            </a:pPr>
            <a:r>
              <a:rPr lang="ru-RU" sz="2000" b="1" u="sng" dirty="0" smtClean="0">
                <a:latin typeface="Times New Roman" pitchFamily="18" charset="0"/>
                <a:ea typeface="Calibri" pitchFamily="34" charset="0"/>
                <a:cs typeface="Times New Roman" pitchFamily="18" charset="0"/>
              </a:rPr>
              <a:t>В разделе «Требования охраны труда перед началом работы» </a:t>
            </a:r>
          </a:p>
          <a:p>
            <a:pPr lvl="0" algn="just" fontAlgn="base">
              <a:spcBef>
                <a:spcPct val="0"/>
              </a:spcBef>
              <a:spcAft>
                <a:spcPct val="0"/>
              </a:spcAft>
            </a:pPr>
            <a:r>
              <a:rPr lang="ru-RU" sz="2000" b="1" dirty="0" smtClean="0">
                <a:latin typeface="Times New Roman" pitchFamily="18" charset="0"/>
                <a:ea typeface="Calibri" pitchFamily="34" charset="0"/>
                <a:cs typeface="Times New Roman" pitchFamily="18" charset="0"/>
              </a:rPr>
              <a:t> инструкций по ОТ </a:t>
            </a:r>
            <a:r>
              <a:rPr lang="ru-RU" sz="2000" u="sng" dirty="0" smtClean="0">
                <a:latin typeface="Times New Roman" pitchFamily="18" charset="0"/>
                <a:ea typeface="Calibri" pitchFamily="34" charset="0"/>
                <a:cs typeface="Times New Roman" pitchFamily="18" charset="0"/>
              </a:rPr>
              <a:t>укажите</a:t>
            </a:r>
            <a:endParaRPr lang="ru-RU" sz="2000" u="sng"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latin typeface="Times New Roman" pitchFamily="18" charset="0"/>
                <a:ea typeface="Calibri" pitchFamily="34" charset="0"/>
                <a:cs typeface="Times New Roman" pitchFamily="18" charset="0"/>
              </a:rPr>
              <a:t> - </a:t>
            </a:r>
            <a:r>
              <a:rPr lang="ru-RU" sz="2000" u="sng" dirty="0" smtClean="0">
                <a:latin typeface="Times New Roman" pitchFamily="18" charset="0"/>
                <a:ea typeface="Calibri" pitchFamily="34" charset="0"/>
                <a:cs typeface="Times New Roman" pitchFamily="18" charset="0"/>
              </a:rPr>
              <a:t>порядок проверки</a:t>
            </a:r>
            <a:r>
              <a:rPr lang="ru-RU" sz="2000" dirty="0" smtClean="0">
                <a:latin typeface="Times New Roman" pitchFamily="18" charset="0"/>
                <a:ea typeface="Calibri" pitchFamily="34" charset="0"/>
                <a:cs typeface="Times New Roman" pitchFamily="18" charset="0"/>
              </a:rPr>
              <a:t> исходных материалов (если они используются в работе), </a:t>
            </a:r>
            <a:r>
              <a:rPr lang="ru-RU" sz="2000" dirty="0" smtClean="0">
                <a:latin typeface="Times New Roman" pitchFamily="18" charset="0"/>
                <a:ea typeface="Calibri" pitchFamily="34" charset="0"/>
                <a:cs typeface="Times New Roman" pitchFamily="18" charset="0"/>
              </a:rPr>
              <a:t>оборудования, состояния рабочего места (пример по учителям технологии, физической культуры);</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2000" dirty="0" smtClean="0">
                <a:latin typeface="Times New Roman" pitchFamily="18" charset="0"/>
                <a:ea typeface="Calibri" pitchFamily="34" charset="0"/>
                <a:cs typeface="Times New Roman" pitchFamily="18" charset="0"/>
              </a:rPr>
              <a:t>порядок осмотра и подготовки к работе СИЗ до использования.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3553" name="Rectangle 1"/>
          <p:cNvSpPr>
            <a:spLocks noChangeArrowheads="1"/>
          </p:cNvSpPr>
          <p:nvPr/>
        </p:nvSpPr>
        <p:spPr bwMode="auto">
          <a:xfrm>
            <a:off x="428596" y="768614"/>
            <a:ext cx="821537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разделе «Требования охраны труда во время работы»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предусмотрите</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требования безопасного обращения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исходными материалами,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оборудованием. </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b="1" dirty="0" smtClean="0">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требования, которые предъявляют к правильному использованию СИЗ работников</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раздел </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«Требования охраны труда в аварийных ситуациях»</a:t>
            </a:r>
            <a:r>
              <a:rPr kumimoji="0" lang="ru-RU"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u="sng" dirty="0" smtClean="0">
                <a:latin typeface="Times New Roman" pitchFamily="18" charset="0"/>
                <a:ea typeface="Calibri" pitchFamily="34" charset="0"/>
                <a:cs typeface="Times New Roman" pitchFamily="18" charset="0"/>
              </a:rPr>
              <a:t>в</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ключите</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порядок извещения руководителя о ситуации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которая угрожает жизни и здоровью людей, а также о несчастных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случаях (взять</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ситуации, характерные для образовательных учреждений)</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разделе «Требования охраны труда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окончании работ»</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отразите порядок </a:t>
            </a: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приема и передачи смены и работы</a:t>
            </a: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оборудования.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10" descr="что такое эдо Блог ЦНТИ &quot;Прогресс&quot;: семинары, обучение персо…"/>
          <p:cNvPicPr>
            <a:picLocks noChangeAspect="1" noChangeArrowheads="1"/>
          </p:cNvPicPr>
          <p:nvPr/>
        </p:nvPicPr>
        <p:blipFill>
          <a:blip r:embed="rId3" cstate="email"/>
          <a:srcRect/>
          <a:stretch>
            <a:fillRect/>
          </a:stretch>
        </p:blipFill>
        <p:spPr bwMode="auto">
          <a:xfrm>
            <a:off x="5508104" y="4653136"/>
            <a:ext cx="3384376" cy="196976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5601" name="Rectangle 1"/>
          <p:cNvSpPr>
            <a:spLocks noChangeArrowheads="1"/>
          </p:cNvSpPr>
          <p:nvPr/>
        </p:nvSpPr>
        <p:spPr bwMode="auto">
          <a:xfrm>
            <a:off x="714348" y="269210"/>
            <a:ext cx="807249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Что грозит, если не учитывать мнение профсоюзной организации  при пересмотре инструкций по охране труда или нарушить порядок учета мнения, определенный ст. 372 ТК РФ?</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работодателем не учтено  мнение профсоюза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работодателя  могут привлечь к административной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(дисциплинарной)</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ответственности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нарушение законодательства.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Штраф для юридических лиц составит от 30 тыс. до 50 тыс. руб. (п. 1 статьи 5.27 «Кодекса Российской Федерации об административных правонарушениях» от 30.12.2001 № 195-ФЗ).</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5603" name="Picture 3" descr="Об учете мнения первичной профорганизации"/>
          <p:cNvPicPr>
            <a:picLocks noChangeAspect="1" noChangeArrowheads="1"/>
          </p:cNvPicPr>
          <p:nvPr/>
        </p:nvPicPr>
        <p:blipFill>
          <a:blip r:embed="rId3" cstate="print"/>
          <a:srcRect/>
          <a:stretch>
            <a:fillRect/>
          </a:stretch>
        </p:blipFill>
        <p:spPr bwMode="auto">
          <a:xfrm>
            <a:off x="642910" y="3857628"/>
            <a:ext cx="4181444" cy="2784546"/>
          </a:xfrm>
          <a:prstGeom prst="rect">
            <a:avLst/>
          </a:prstGeom>
          <a:noFill/>
        </p:spPr>
      </p:pic>
      <p:pic>
        <p:nvPicPr>
          <p:cNvPr id="5" name="Picture 4" descr="знак ТИТ_11"/>
          <p:cNvPicPr>
            <a:picLocks noChangeAspect="1" noChangeArrowheads="1"/>
          </p:cNvPicPr>
          <p:nvPr/>
        </p:nvPicPr>
        <p:blipFill>
          <a:blip r:embed="rId4" cstate="email"/>
          <a:srcRect/>
          <a:stretch>
            <a:fillRect/>
          </a:stretch>
        </p:blipFill>
        <p:spPr bwMode="auto">
          <a:xfrm>
            <a:off x="6084168" y="3933056"/>
            <a:ext cx="1944216" cy="21602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6625" name="Rectangle 1"/>
          <p:cNvSpPr>
            <a:spLocks noChangeArrowheads="1"/>
          </p:cNvSpPr>
          <p:nvPr/>
        </p:nvSpPr>
        <p:spPr bwMode="auto">
          <a:xfrm>
            <a:off x="500034" y="723110"/>
            <a:ext cx="821537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Основание разработки новых правил -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Приказ Минтруда России от 29.10.2021 № 772н «Об утверждении основных требований к порядку разработки и содержанию правил и инструкций по охране труда, разрабатываемых работодателем».</a:t>
            </a:r>
          </a:p>
          <a:p>
            <a:pPr marL="0" marR="0" lvl="0" indent="0" algn="just" defTabSz="914400" rtl="0" eaLnBrk="0" fontAlgn="base" latinLnBrk="0" hangingPunct="0">
              <a:lnSpc>
                <a:spcPct val="100000"/>
              </a:lnSpc>
              <a:spcBef>
                <a:spcPct val="0"/>
              </a:spcBef>
              <a:spcAft>
                <a:spcPct val="0"/>
              </a:spcAft>
              <a:buClrTx/>
              <a:buSzTx/>
              <a:buFontTx/>
              <a:buNone/>
              <a:tabLst/>
            </a:pPr>
            <a:r>
              <a:rPr lang="ru-RU" b="1" dirty="0" smtClean="0">
                <a:solidFill>
                  <a:srgbClr val="C00000"/>
                </a:solidFill>
                <a:latin typeface="Times New Roman" pitchFamily="18" charset="0"/>
                <a:ea typeface="Calibri" pitchFamily="34" charset="0"/>
                <a:cs typeface="Times New Roman" pitchFamily="18" charset="0"/>
              </a:rPr>
              <a:t>ВАЖНО! </a:t>
            </a:r>
            <a:r>
              <a:rPr lang="ru-RU" b="1" dirty="0" smtClean="0">
                <a:latin typeface="Times New Roman" pitchFamily="18" charset="0"/>
                <a:ea typeface="Calibri" pitchFamily="34" charset="0"/>
                <a:cs typeface="Times New Roman" pitchFamily="18" charset="0"/>
              </a:rPr>
              <a:t>Департамент условий и охраны труда Минтруда России в письме № 15-2/ООГ -3549 от 27.12.2021г. </a:t>
            </a:r>
            <a:r>
              <a:rPr lang="ru-RU" b="1" dirty="0" smtClean="0">
                <a:latin typeface="Times New Roman" pitchFamily="18" charset="0"/>
                <a:ea typeface="Calibri" pitchFamily="34" charset="0"/>
                <a:cs typeface="Times New Roman" pitchFamily="18" charset="0"/>
              </a:rPr>
              <a:t>разъяснил</a:t>
            </a:r>
            <a:r>
              <a:rPr lang="ru-RU" b="1" dirty="0" smtClean="0">
                <a:latin typeface="Times New Roman" pitchFamily="18" charset="0"/>
                <a:ea typeface="Calibri" pitchFamily="34" charset="0"/>
                <a:cs typeface="Times New Roman" pitchFamily="18" charset="0"/>
              </a:rPr>
              <a:t>, что </a:t>
            </a:r>
            <a:r>
              <a:rPr lang="ru-RU" b="1" u="sng" dirty="0" smtClean="0">
                <a:solidFill>
                  <a:srgbClr val="C00000"/>
                </a:solidFill>
                <a:latin typeface="Times New Roman" pitchFamily="18" charset="0"/>
                <a:ea typeface="Calibri" pitchFamily="34" charset="0"/>
                <a:cs typeface="Times New Roman" pitchFamily="18" charset="0"/>
              </a:rPr>
              <a:t>обязанности работодателя </a:t>
            </a:r>
            <a:r>
              <a:rPr lang="ru-RU" b="1" dirty="0" smtClean="0">
                <a:latin typeface="Times New Roman" pitchFamily="18" charset="0"/>
                <a:ea typeface="Calibri" pitchFamily="34" charset="0"/>
                <a:cs typeface="Times New Roman" pitchFamily="18" charset="0"/>
              </a:rPr>
              <a:t>по разработке правил по охране труда, как ЛНА, трудовым законодательством РФ </a:t>
            </a:r>
            <a:r>
              <a:rPr lang="ru-RU" b="1" u="sng" dirty="0" smtClean="0">
                <a:solidFill>
                  <a:srgbClr val="C00000"/>
                </a:solidFill>
                <a:latin typeface="Times New Roman" pitchFamily="18" charset="0"/>
                <a:ea typeface="Calibri" pitchFamily="34" charset="0"/>
                <a:cs typeface="Times New Roman" pitchFamily="18" charset="0"/>
              </a:rPr>
              <a:t>не предусмотрено</a:t>
            </a:r>
            <a:r>
              <a:rPr lang="ru-RU" b="1" dirty="0" smtClean="0">
                <a:solidFill>
                  <a:srgbClr val="C00000"/>
                </a:solidFill>
                <a:latin typeface="Times New Roman" pitchFamily="18" charset="0"/>
                <a:ea typeface="Calibri" pitchFamily="34" charset="0"/>
                <a:cs typeface="Times New Roman" pitchFamily="18" charset="0"/>
              </a:rPr>
              <a:t>. </a:t>
            </a:r>
          </a:p>
          <a:p>
            <a:pPr algn="just" eaLnBrk="0" fontAlgn="base" hangingPunct="0">
              <a:spcBef>
                <a:spcPct val="0"/>
              </a:spcBef>
              <a:spcAft>
                <a:spcPct val="0"/>
              </a:spcAft>
            </a:pPr>
            <a:r>
              <a:rPr lang="ru-RU" b="1" dirty="0" smtClean="0">
                <a:solidFill>
                  <a:srgbClr val="C00000"/>
                </a:solidFill>
                <a:latin typeface="Times New Roman" pitchFamily="18" charset="0"/>
                <a:ea typeface="Calibri" pitchFamily="34" charset="0"/>
                <a:cs typeface="Times New Roman" pitchFamily="18" charset="0"/>
              </a:rPr>
              <a:t>Вывод! Правила </a:t>
            </a:r>
            <a:r>
              <a:rPr lang="ru-RU" b="1" dirty="0" smtClean="0">
                <a:solidFill>
                  <a:srgbClr val="C00000"/>
                </a:solidFill>
                <a:latin typeface="Times New Roman" pitchFamily="18" charset="0"/>
                <a:ea typeface="Calibri" pitchFamily="34" charset="0"/>
                <a:cs typeface="Times New Roman" pitchFamily="18" charset="0"/>
              </a:rPr>
              <a:t>по охране труда можно не разрабатывать. Обязательно должны быть разработаны инструкции по охране труда по профессиям (должностям) и видам работ</a:t>
            </a:r>
            <a:r>
              <a:rPr lang="ru-RU" b="1" dirty="0" smtClean="0">
                <a:solidFill>
                  <a:srgbClr val="C00000"/>
                </a:solidFill>
                <a:latin typeface="Times New Roman" pitchFamily="18" charset="0"/>
                <a:ea typeface="Calibri" pitchFamily="34" charset="0"/>
                <a:cs typeface="Times New Roman" pitchFamily="18" charset="0"/>
              </a:rPr>
              <a:t>!</a:t>
            </a:r>
            <a:endParaRPr lang="ru-RU" b="1" dirty="0" smtClean="0">
              <a:solidFill>
                <a:srgbClr val="C00000"/>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cs typeface="Times New Roman" pitchFamily="18" charset="0"/>
              </a:rPr>
              <a:t>Но если работодатель </a:t>
            </a:r>
            <a:r>
              <a:rPr lang="ru-RU" dirty="0" smtClean="0">
                <a:latin typeface="Times New Roman" pitchFamily="18" charset="0"/>
                <a:cs typeface="Times New Roman" pitchFamily="18" charset="0"/>
              </a:rPr>
              <a:t>принял решение разработать Правила по ОТ, то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b="1" u="sng" dirty="0" smtClean="0">
                <a:latin typeface="Times New Roman" pitchFamily="18" charset="0"/>
                <a:ea typeface="Calibri" pitchFamily="34" charset="0"/>
                <a:cs typeface="Times New Roman" pitchFamily="18" charset="0"/>
              </a:rPr>
              <a:t>в</a:t>
            </a:r>
            <a:r>
              <a:rPr kumimoji="0" lang="ru-RU"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озможный </a:t>
            </a:r>
            <a:r>
              <a:rPr kumimoji="0" lang="ru-RU"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формат правил:</a:t>
            </a:r>
            <a:endParaRPr kumimoji="0" lang="ru-RU"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стандарт организации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локальный нормативный акт.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разработке Правил нужно учесть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состояние и причины производственного травматизма и профессиональных заболеваний,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результаты специальной оценки условий труда</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(СОУТ</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28728" y="142852"/>
            <a:ext cx="6500858" cy="400110"/>
          </a:xfrm>
          <a:prstGeom prst="rect">
            <a:avLst/>
          </a:prstGeom>
        </p:spPr>
        <p:txBody>
          <a:bodyPr wrap="square">
            <a:spAutoFit/>
          </a:bodyPr>
          <a:lstStyle/>
          <a:p>
            <a:pPr lvl="0"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2.3. Правила по охране труда работодателя: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7649" name="Rectangle 1"/>
          <p:cNvSpPr>
            <a:spLocks noChangeArrowheads="1"/>
          </p:cNvSpPr>
          <p:nvPr/>
        </p:nvSpPr>
        <p:spPr bwMode="auto">
          <a:xfrm>
            <a:off x="500034" y="195513"/>
            <a:ext cx="828680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ВАЖНО!  </a:t>
            </a:r>
            <a:endPar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К правилам необходимо приложить </a:t>
            </a:r>
            <a:r>
              <a:rPr lang="ru-RU" b="1" dirty="0" smtClean="0">
                <a:latin typeface="Times New Roman" pitchFamily="18" charset="0"/>
                <a:ea typeface="Calibri" pitchFamily="34" charset="0"/>
                <a:cs typeface="Times New Roman" pitchFamily="18" charset="0"/>
              </a:rPr>
              <a:t>лист согласования</a:t>
            </a:r>
            <a:r>
              <a:rPr lang="ru-RU" dirty="0" smtClean="0">
                <a:latin typeface="Times New Roman" pitchFamily="18" charset="0"/>
                <a:ea typeface="Calibri" pitchFamily="34" charset="0"/>
                <a:cs typeface="Times New Roman" pitchFamily="18" charset="0"/>
              </a:rPr>
              <a:t>. </a:t>
            </a:r>
          </a:p>
          <a:p>
            <a:pPr algn="just"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Его подписывают разработчик или группа </a:t>
            </a:r>
            <a:r>
              <a:rPr lang="ru-RU" dirty="0" smtClean="0">
                <a:latin typeface="Times New Roman" pitchFamily="18" charset="0"/>
                <a:ea typeface="Calibri" pitchFamily="34" charset="0"/>
                <a:cs typeface="Times New Roman" pitchFamily="18" charset="0"/>
              </a:rPr>
              <a:t>разработчиков, </a:t>
            </a:r>
            <a:r>
              <a:rPr lang="ru-RU" dirty="0" smtClean="0">
                <a:latin typeface="Times New Roman" pitchFamily="18" charset="0"/>
                <a:ea typeface="Calibri" pitchFamily="34" charset="0"/>
                <a:cs typeface="Times New Roman" pitchFamily="18" charset="0"/>
              </a:rPr>
              <a:t>руководитель службы охраны </a:t>
            </a:r>
            <a:r>
              <a:rPr lang="ru-RU" dirty="0" smtClean="0">
                <a:latin typeface="Times New Roman" pitchFamily="18" charset="0"/>
                <a:ea typeface="Calibri" pitchFamily="34" charset="0"/>
                <a:cs typeface="Times New Roman" pitchFamily="18" charset="0"/>
              </a:rPr>
              <a:t>труда (специалист по охране труда), </a:t>
            </a:r>
            <a:r>
              <a:rPr lang="ru-RU" dirty="0" smtClean="0">
                <a:latin typeface="Times New Roman" pitchFamily="18" charset="0"/>
                <a:ea typeface="Calibri" pitchFamily="34" charset="0"/>
                <a:cs typeface="Times New Roman" pitchFamily="18" charset="0"/>
              </a:rPr>
              <a:t>лицо, ответственное за </a:t>
            </a:r>
            <a:r>
              <a:rPr lang="ru-RU" dirty="0" smtClean="0">
                <a:latin typeface="Times New Roman" pitchFamily="18" charset="0"/>
                <a:ea typeface="Calibri" pitchFamily="34" charset="0"/>
                <a:cs typeface="Times New Roman" pitchFamily="18" charset="0"/>
              </a:rPr>
              <a:t>разработку Правил.</a:t>
            </a:r>
            <a:endPar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Правила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утверждает работодатель с учетом мнения профсоюза</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Включите в Правила: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общие требования;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требования охраны труда работников при организации и проведении работ;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требования, предъявляемые к производственным помещениям для обеспечения охраны труда работников;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требования, предъявляемые к оборудованию, его размещению и организации рабочих мест, для обеспечения охраны труда работников;</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Допускается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чтобы Правила содержали требования или ссылку на требования стандартов безопасности труда, государственных санитарно-эпидемиологических правил и нормативов, устанавливающих требования к факторам рабочей среды и трудового процесса, правил и норм безопасности.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8673" name="Rectangle 1"/>
          <p:cNvSpPr>
            <a:spLocks noChangeArrowheads="1"/>
          </p:cNvSpPr>
          <p:nvPr/>
        </p:nvSpPr>
        <p:spPr bwMode="auto">
          <a:xfrm>
            <a:off x="428596" y="609490"/>
            <a:ext cx="8286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контроль за безопасностью производства  работ, оборудования … </a:t>
            </a:r>
            <a:r>
              <a:rPr lang="ru-RU" sz="2000" dirty="0" smtClean="0">
                <a:latin typeface="Times New Roman" pitchFamily="18" charset="0"/>
                <a:ea typeface="Calibri" pitchFamily="34" charset="0"/>
                <a:cs typeface="Times New Roman" pitchFamily="18" charset="0"/>
              </a:rPr>
              <a:t>, обеспечивающих дистанционную видео-, аудио- или иную фиксацию процессов производства работ.</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ea typeface="Calibri" pitchFamily="34"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работодатель решил дистанционно следить за выполнением работ с помощью видеооборудования</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нужно разработать Положение о такой процедуре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Процедуру включают в положение о системе управления охраной труда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абз</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214.2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новой редакции ТК РФ).</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ea typeface="Calibri" pitchFamily="34"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ВАЖНО!</a:t>
            </a:r>
            <a:r>
              <a:rPr kumimoji="0" lang="ru-RU" sz="2000"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Чтобы организовать видеонаблюдение,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уведомьте работников об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этом под роспись. </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643042" y="214290"/>
            <a:ext cx="4309257" cy="400110"/>
          </a:xfrm>
          <a:prstGeom prst="rect">
            <a:avLst/>
          </a:prstGeom>
        </p:spPr>
        <p:txBody>
          <a:bodyPr wrap="none">
            <a:spAutoFit/>
          </a:bodyPr>
          <a:lstStyle/>
          <a:p>
            <a:pPr lvl="0" indent="449263" fontAlgn="base">
              <a:spcBef>
                <a:spcPct val="0"/>
              </a:spcBef>
              <a:spcAft>
                <a:spcPct val="0"/>
              </a:spcAf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2.4. Порядок видеонаблюдения:</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28675" name="Picture 3" descr="Закон не обязывает работодателя включать в трудовой договор условия об  установлении видеонаблюдения на рабочем месте"/>
          <p:cNvPicPr>
            <a:picLocks noChangeAspect="1" noChangeArrowheads="1"/>
          </p:cNvPicPr>
          <p:nvPr/>
        </p:nvPicPr>
        <p:blipFill>
          <a:blip r:embed="rId3" cstate="print"/>
          <a:srcRect/>
          <a:stretch>
            <a:fillRect/>
          </a:stretch>
        </p:blipFill>
        <p:spPr bwMode="auto">
          <a:xfrm>
            <a:off x="4694894" y="4149080"/>
            <a:ext cx="3621522" cy="24482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9697" name="Rectangle 1"/>
          <p:cNvSpPr>
            <a:spLocks noChangeArrowheads="1"/>
          </p:cNvSpPr>
          <p:nvPr/>
        </p:nvSpPr>
        <p:spPr bwMode="auto">
          <a:xfrm>
            <a:off x="467544" y="620638"/>
            <a:ext cx="8286808"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Примите</a:t>
            </a: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н</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овое Положение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используя </a:t>
            </a: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ст. 224 ТК </a:t>
            </a: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РФ</a:t>
            </a:r>
            <a:r>
              <a:rPr lang="ru-RU" dirty="0" smtClean="0">
                <a:latin typeface="Times New Roman" pitchFamily="18" charset="0"/>
                <a:ea typeface="Calibri" pitchFamily="34" charset="0"/>
                <a:cs typeface="Times New Roman" pitchFamily="18" charset="0"/>
              </a:rPr>
              <a:t> </a:t>
            </a:r>
            <a:r>
              <a:rPr lang="ru-RU" dirty="0" smtClean="0">
                <a:latin typeface="Times New Roman" pitchFamily="18" charset="0"/>
                <a:ea typeface="Calibri" pitchFamily="34" charset="0"/>
                <a:cs typeface="Times New Roman" pitchFamily="18" charset="0"/>
              </a:rPr>
              <a:t>и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примерное </a:t>
            </a:r>
            <a:r>
              <a:rPr lang="ru-RU" b="1" dirty="0" smtClean="0">
                <a:latin typeface="Times New Roman" pitchFamily="18" charset="0"/>
                <a:ea typeface="Calibri" pitchFamily="34" charset="0"/>
                <a:cs typeface="Times New Roman" pitchFamily="18" charset="0"/>
              </a:rPr>
              <a:t>П</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оложение, утв.  Приказом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Минтруда России от 22.09.2021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650н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 утверждении примерного положения о комитете (комиссии) по охране труда».</a:t>
            </a:r>
          </a:p>
          <a:p>
            <a:pPr marL="0" marR="0" lvl="0" indent="0" algn="just" defTabSz="914400" rtl="0" eaLnBrk="0" fontAlgn="base" latinLnBrk="0" hangingPunct="0">
              <a:lnSpc>
                <a:spcPct val="100000"/>
              </a:lnSpc>
              <a:spcBef>
                <a:spcPct val="0"/>
              </a:spcBef>
              <a:spcAft>
                <a:spcPct val="0"/>
              </a:spcAft>
              <a:buClrTx/>
              <a:buSzTx/>
              <a:buFontTx/>
              <a:buNone/>
              <a:tabLst/>
            </a:pPr>
            <a:endParaRPr lang="ru-RU" dirty="0" smtClean="0">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r>
              <a:rPr lang="ru-RU" sz="1600" b="1" dirty="0" smtClean="0">
                <a:latin typeface="Times New Roman" pitchFamily="18" charset="0"/>
                <a:ea typeface="Calibri" pitchFamily="34" charset="0"/>
                <a:cs typeface="Times New Roman" pitchFamily="18" charset="0"/>
              </a:rPr>
              <a:t>Действующее Т</a:t>
            </a:r>
            <a:r>
              <a:rPr lang="ru-RU" sz="1600" b="1" dirty="0" smtClean="0">
                <a:latin typeface="Times New Roman" pitchFamily="18" charset="0"/>
                <a:ea typeface="Calibri" pitchFamily="34" charset="0"/>
                <a:cs typeface="Times New Roman" pitchFamily="18" charset="0"/>
                <a:hlinkClick r:id="rId3"/>
              </a:rPr>
              <a:t>иповое положение</a:t>
            </a:r>
            <a:r>
              <a:rPr lang="ru-RU" sz="1600" b="1" dirty="0" smtClean="0">
                <a:latin typeface="Times New Roman" pitchFamily="18" charset="0"/>
                <a:ea typeface="Calibri" pitchFamily="34" charset="0"/>
                <a:cs typeface="Times New Roman" pitchFamily="18" charset="0"/>
              </a:rPr>
              <a:t> утратит силу с 01.03.2022г.. </a:t>
            </a:r>
          </a:p>
          <a:p>
            <a:pPr algn="just" eaLnBrk="0" fontAlgn="base" hangingPunct="0">
              <a:spcBef>
                <a:spcPct val="0"/>
              </a:spcBef>
              <a:spcAft>
                <a:spcPct val="0"/>
              </a:spcAft>
            </a:pPr>
            <a:endParaRPr lang="ru-RU" sz="1600" b="1"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b="1" dirty="0" smtClean="0">
                <a:solidFill>
                  <a:srgbClr val="C00000"/>
                </a:solidFill>
                <a:latin typeface="Times New Roman" pitchFamily="18" charset="0"/>
                <a:ea typeface="Calibri" pitchFamily="34" charset="0"/>
                <a:cs typeface="Times New Roman" pitchFamily="18" charset="0"/>
              </a:rPr>
              <a:t>Новое!</a:t>
            </a:r>
            <a:r>
              <a:rPr lang="ru-RU" dirty="0" smtClean="0">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Пропишите в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Положении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три новых обязанности комитета (комиссии):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b="1" dirty="0" smtClean="0">
                <a:solidFill>
                  <a:srgbClr val="C00000"/>
                </a:solidFill>
                <a:latin typeface="Times New Roman" pitchFamily="18" charset="0"/>
                <a:ea typeface="Calibri" pitchFamily="34" charset="0"/>
                <a:cs typeface="Times New Roman" pitchFamily="18" charset="0"/>
              </a:rPr>
              <a:t>Н!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рассматривать замечания и мнения уполномоченных по охране труда работников по результатам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спецоценки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оценки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профрисков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Н!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участвовать в рассмотрении обстоятельств и причин микротравм;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Н!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анализировать локально-нормативные акты работодателя.</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
            <a:r>
              <a:rPr lang="ru-RU" sz="1600" b="1" dirty="0" smtClean="0">
                <a:latin typeface="Times New Roman" pitchFamily="18" charset="0"/>
                <a:ea typeface="Calibri" pitchFamily="34" charset="0"/>
                <a:cs typeface="Times New Roman" pitchFamily="18" charset="0"/>
              </a:rPr>
              <a:t>ст. 223 ТК </a:t>
            </a:r>
            <a:r>
              <a:rPr lang="ru-RU" sz="1600" b="1" dirty="0" smtClean="0">
                <a:latin typeface="Times New Roman" pitchFamily="18" charset="0"/>
                <a:ea typeface="Calibri" pitchFamily="34" charset="0"/>
                <a:cs typeface="Times New Roman" pitchFamily="18" charset="0"/>
              </a:rPr>
              <a:t>РФ в ред. 311-ФЗ, </a:t>
            </a:r>
            <a:r>
              <a:rPr lang="ru-RU" sz="1600" b="1" dirty="0" smtClean="0">
                <a:latin typeface="Times New Roman" pitchFamily="18" charset="0"/>
                <a:ea typeface="Calibri" pitchFamily="34" charset="0"/>
                <a:cs typeface="Times New Roman" pitchFamily="18" charset="0"/>
              </a:rPr>
              <a:t>Приказ Минтруда России от 31.01.2022 N 37 "Об утверждении </a:t>
            </a:r>
            <a:r>
              <a:rPr lang="ru-RU" sz="1600" b="1" dirty="0" smtClean="0">
                <a:solidFill>
                  <a:srgbClr val="C00000"/>
                </a:solidFill>
                <a:latin typeface="Times New Roman" pitchFamily="18" charset="0"/>
                <a:ea typeface="Calibri" pitchFamily="34" charset="0"/>
                <a:cs typeface="Times New Roman" pitchFamily="18" charset="0"/>
              </a:rPr>
              <a:t>Рекомендаций по структуре службы охраны труда </a:t>
            </a:r>
            <a:r>
              <a:rPr lang="ru-RU" sz="1600" b="1" dirty="0" smtClean="0">
                <a:solidFill>
                  <a:srgbClr val="C00000"/>
                </a:solidFill>
                <a:latin typeface="Times New Roman" pitchFamily="18" charset="0"/>
                <a:ea typeface="Calibri" pitchFamily="34" charset="0"/>
                <a:cs typeface="Times New Roman" pitchFamily="18" charset="0"/>
              </a:rPr>
              <a:t>в организации </a:t>
            </a:r>
            <a:r>
              <a:rPr lang="ru-RU" sz="1600" b="1" dirty="0" smtClean="0">
                <a:latin typeface="Times New Roman" pitchFamily="18" charset="0"/>
                <a:ea typeface="Calibri" pitchFamily="34" charset="0"/>
                <a:cs typeface="Times New Roman" pitchFamily="18" charset="0"/>
              </a:rPr>
              <a:t>и </a:t>
            </a:r>
            <a:r>
              <a:rPr lang="ru-RU" sz="1600" b="1" dirty="0" smtClean="0">
                <a:latin typeface="Times New Roman" pitchFamily="18" charset="0"/>
                <a:ea typeface="Calibri" pitchFamily="34" charset="0"/>
                <a:cs typeface="Times New Roman" pitchFamily="18" charset="0"/>
              </a:rPr>
              <a:t>по численности работников службы охраны </a:t>
            </a:r>
            <a:r>
              <a:rPr lang="ru-RU" sz="1600" b="1" dirty="0" smtClean="0">
                <a:latin typeface="Times New Roman" pitchFamily="18" charset="0"/>
                <a:ea typeface="Calibri" pitchFamily="34" charset="0"/>
                <a:cs typeface="Times New Roman" pitchFamily="18" charset="0"/>
              </a:rPr>
              <a:t>труда</a:t>
            </a:r>
            <a:r>
              <a:rPr lang="ru-RU" sz="1600" b="1" dirty="0" smtClean="0">
                <a:latin typeface="Times New Roman" pitchFamily="18" charset="0"/>
                <a:ea typeface="Calibri" pitchFamily="34" charset="0"/>
                <a:cs typeface="Times New Roman" pitchFamily="18" charset="0"/>
              </a:rPr>
              <a:t>»</a:t>
            </a:r>
            <a:r>
              <a:rPr lang="ru-RU" sz="1600" b="1" dirty="0" smtClean="0">
                <a:latin typeface="Times New Roman" pitchFamily="18" charset="0"/>
                <a:ea typeface="Calibri" pitchFamily="34" charset="0"/>
                <a:cs typeface="Times New Roman" pitchFamily="18" charset="0"/>
              </a:rPr>
              <a:t>.</a:t>
            </a:r>
            <a:r>
              <a:rPr lang="ru-RU" sz="1600" b="1" dirty="0" smtClean="0">
                <a:solidFill>
                  <a:srgbClr val="C00000"/>
                </a:solidFill>
                <a:latin typeface="Times New Roman" pitchFamily="18" charset="0"/>
                <a:ea typeface="Calibri" pitchFamily="34" charset="0"/>
                <a:cs typeface="Times New Roman" pitchFamily="18" charset="0"/>
              </a:rPr>
              <a:t> </a:t>
            </a:r>
            <a:endParaRPr lang="ru-RU" sz="1600" b="1" dirty="0" smtClean="0">
              <a:latin typeface="Times New Roman" pitchFamily="18" charset="0"/>
              <a:ea typeface="Calibri" pitchFamily="34" charset="0"/>
              <a:cs typeface="Times New Roman" pitchFamily="18" charset="0"/>
            </a:endParaRPr>
          </a:p>
          <a:p>
            <a:pPr algn="just"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Рекомендации по структуре службы охраны труда </a:t>
            </a:r>
            <a:r>
              <a:rPr lang="ru-RU" u="sng" dirty="0" smtClean="0">
                <a:latin typeface="Times New Roman" pitchFamily="18" charset="0"/>
                <a:ea typeface="Calibri" pitchFamily="34" charset="0"/>
                <a:cs typeface="Times New Roman" pitchFamily="18" charset="0"/>
              </a:rPr>
              <a:t>разработаны </a:t>
            </a:r>
            <a:r>
              <a:rPr lang="ru-RU" u="sng" dirty="0" smtClean="0">
                <a:latin typeface="Times New Roman" pitchFamily="18" charset="0"/>
                <a:ea typeface="Calibri" pitchFamily="34" charset="0"/>
                <a:cs typeface="Times New Roman" pitchFamily="18" charset="0"/>
              </a:rPr>
              <a:t>в целях оказания помощи в реализации государственной политики в области охраны труда </a:t>
            </a:r>
            <a:r>
              <a:rPr lang="ru-RU" u="sng" dirty="0" smtClean="0">
                <a:latin typeface="Times New Roman" pitchFamily="18" charset="0"/>
                <a:ea typeface="Calibri" pitchFamily="34" charset="0"/>
                <a:cs typeface="Times New Roman" pitchFamily="18" charset="0"/>
              </a:rPr>
              <a:t>работодателями  </a:t>
            </a:r>
            <a:r>
              <a:rPr lang="ru-RU" dirty="0" smtClean="0">
                <a:latin typeface="Times New Roman" pitchFamily="18" charset="0"/>
                <a:ea typeface="Calibri" pitchFamily="34" charset="0"/>
                <a:cs typeface="Times New Roman" pitchFamily="18" charset="0"/>
              </a:rPr>
              <a:t>независимо от их организационно-правовых форм </a:t>
            </a:r>
            <a:r>
              <a:rPr lang="ru-RU" dirty="0" smtClean="0">
                <a:latin typeface="Times New Roman" pitchFamily="18" charset="0"/>
                <a:ea typeface="Calibri" pitchFamily="34" charset="0"/>
                <a:cs typeface="Times New Roman" pitchFamily="18" charset="0"/>
              </a:rPr>
              <a:t> и форм собственности</a:t>
            </a:r>
            <a:endParaRPr lang="ru-RU" dirty="0" smtClean="0">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(Начало действия документа - </a:t>
            </a:r>
            <a:r>
              <a:rPr lang="ru-RU" b="1" dirty="0" smtClean="0">
                <a:latin typeface="Times New Roman" pitchFamily="18" charset="0"/>
                <a:ea typeface="Calibri" pitchFamily="34" charset="0"/>
                <a:cs typeface="Times New Roman" pitchFamily="18" charset="0"/>
                <a:hlinkClick r:id="rId4"/>
              </a:rPr>
              <a:t>01.03.2022</a:t>
            </a:r>
            <a:r>
              <a:rPr lang="ru-RU" b="1" dirty="0" smtClean="0">
                <a:latin typeface="Times New Roman" pitchFamily="18" charset="0"/>
                <a:ea typeface="Calibri" pitchFamily="34" charset="0"/>
                <a:cs typeface="Times New Roman" pitchFamily="18" charset="0"/>
              </a:rPr>
              <a:t>). </a:t>
            </a:r>
          </a:p>
          <a:p>
            <a:pPr algn="just" eaLnBrk="0" fontAlgn="base" hangingPunct="0">
              <a:spcBef>
                <a:spcPct val="0"/>
              </a:spcBef>
              <a:spcAft>
                <a:spcPct val="0"/>
              </a:spcAft>
            </a:pPr>
            <a:endParaRPr lang="ru-RU"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357290" y="142852"/>
            <a:ext cx="7072362" cy="400110"/>
          </a:xfrm>
          <a:prstGeom prst="rect">
            <a:avLst/>
          </a:prstGeom>
        </p:spPr>
        <p:txBody>
          <a:bodyPr wrap="square">
            <a:spAutoFit/>
          </a:bodyPr>
          <a:lstStyle/>
          <a:p>
            <a:pPr lvl="0" algn="just" fontAlgn="base">
              <a:spcBef>
                <a:spcPct val="0"/>
              </a:spcBef>
              <a:spcAft>
                <a:spcPct val="0"/>
              </a:spcAf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2.5. Положение о комитете (комиссии) по охране труда:</a:t>
            </a:r>
            <a:endParaRPr kumimoji="0" lang="ru-RU" sz="20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30721" name="Rectangle 1"/>
          <p:cNvSpPr>
            <a:spLocks noChangeArrowheads="1"/>
          </p:cNvSpPr>
          <p:nvPr/>
        </p:nvSpPr>
        <p:spPr bwMode="auto">
          <a:xfrm>
            <a:off x="285720" y="460344"/>
            <a:ext cx="864399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Проведите внеочередное обучение охране труда и проверку знаний из-за изменения законодательства и утверждения новых </a:t>
            </a:r>
            <a:r>
              <a:rPr lang="ru-RU" b="1" dirty="0" smtClean="0">
                <a:latin typeface="Times New Roman" pitchFamily="18" charset="0"/>
                <a:ea typeface="Calibri" pitchFamily="34" charset="0"/>
                <a:cs typeface="Times New Roman" pitchFamily="18" charset="0"/>
              </a:rPr>
              <a:t>НПА</a:t>
            </a:r>
            <a:r>
              <a:rPr lang="ru-RU" b="1" dirty="0" smtClean="0">
                <a:latin typeface="Times New Roman" pitchFamily="18" charset="0"/>
                <a:ea typeface="Calibri" pitchFamily="34" charset="0"/>
                <a:cs typeface="Times New Roman" pitchFamily="18" charset="0"/>
              </a:rPr>
              <a:t> </a:t>
            </a:r>
            <a:r>
              <a:rPr lang="ru-RU" b="1" dirty="0" smtClean="0">
                <a:latin typeface="Times New Roman" pitchFamily="18" charset="0"/>
                <a:ea typeface="Calibri" pitchFamily="34" charset="0"/>
                <a:cs typeface="Times New Roman" pitchFamily="18" charset="0"/>
              </a:rPr>
              <a:t>по вопросам охраны труда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Создайте комиссию по проверке знаний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минимум из трех человек). Комиссию утверждает своим приказом работодатель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 3.4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«Порядка обучения по охране труда и проверки знаний требований охраны труда работников организаций», утвержденного Постановлением Минтруда России, Минобразования России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 13.01.2003 № 1/29).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Действует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до 31</a:t>
            </a:r>
            <a:r>
              <a:rPr kumimoji="0" lang="ru-RU"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августа 2022г.</a:t>
            </a:r>
            <a:endPar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Организуйте обучение и проверку знаний членов комиссии в учебном центре в объеме знаний новых требований.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Только после этого комиссия имеет право проводить внеочередную проверку знаний своих работников.</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Внеочередное обучение проводите для всех работников</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 числе офисных. Изменения в ТК РФ касаются всех работников организации.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Обучите работников по программе, в которую включите в изменения и новые требования,</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которые должны знать работники.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По итогам обучения комиссия по охране труда проводит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проверку знаний требований охраны труда в связи с изменением законодательства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утверждением новых подзаконных актов Минтруда.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142976" y="142852"/>
            <a:ext cx="7215238" cy="400110"/>
          </a:xfrm>
          <a:prstGeom prst="rect">
            <a:avLst/>
          </a:prstGeom>
        </p:spPr>
        <p:txBody>
          <a:bodyPr wrap="square">
            <a:spAutoFit/>
          </a:bodyPr>
          <a:lstStyle/>
          <a:p>
            <a:pPr lvl="0" fontAlgn="base">
              <a:spcBef>
                <a:spcPct val="0"/>
              </a:spcBef>
              <a:spcAft>
                <a:spcPct val="0"/>
              </a:spcAf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3. Проведите внеочередное обучение с проверкой знаний.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31745" name="Rectangle 1"/>
          <p:cNvSpPr>
            <a:spLocks noChangeArrowheads="1"/>
          </p:cNvSpPr>
          <p:nvPr/>
        </p:nvSpPr>
        <p:spPr bwMode="auto">
          <a:xfrm>
            <a:off x="500034" y="672566"/>
            <a:ext cx="81764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работник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прошел</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проверку знаний</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оформите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протокол проверки знаний и сделайте отметку в удостоверении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Если работник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прошел</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проверку знаний требований охраны труда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он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обязан пройти повторную проверку знаний не позднее одного месяца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 3.8 «Порядка обучения по охране труда и проверки знаний требований охраны труда работников организаций», утвержденного Постановлением Минтруда России, Минобразования России от 13.01.2003 № 1/29).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Работников, которые не прошли в установленном порядке обучение и проверку знаний,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работодатель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отстраняет от работы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 момента,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 они не пройдут проверку знаний</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 76 и 212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действующего ТК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РФ).</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2" descr="Картинки по запросу организация работы клипарт"/>
          <p:cNvPicPr>
            <a:picLocks noChangeAspect="1" noChangeArrowheads="1"/>
          </p:cNvPicPr>
          <p:nvPr/>
        </p:nvPicPr>
        <p:blipFill>
          <a:blip r:embed="rId3" cstate="email"/>
          <a:srcRect/>
          <a:stretch>
            <a:fillRect/>
          </a:stretch>
        </p:blipFill>
        <p:spPr bwMode="auto">
          <a:xfrm>
            <a:off x="2843808" y="4581128"/>
            <a:ext cx="2736304" cy="20882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32769" name="Rectangle 1"/>
          <p:cNvSpPr>
            <a:spLocks noChangeArrowheads="1"/>
          </p:cNvSpPr>
          <p:nvPr/>
        </p:nvSpPr>
        <p:spPr bwMode="auto">
          <a:xfrm>
            <a:off x="285720" y="703246"/>
            <a:ext cx="85725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Проведите внеплановый инструктаж по охране труда со всеми работниками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основании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новых законодательных требований и новых требований к содержанию инструкций по охране труда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 2.1.6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«Порядка обучения по охране труда и проверки знаний требований охраны труда работников организаций», утвержденного Постановлением Минтруда России, Минобразования России от 13.01.2003 № 1/29).</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Внеплановый инструктаж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работника на рабочем месте проводит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непосредственный руководитель работ</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который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перед проведением инструктажа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должен пройти внеочередное обучение охране труда</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проверку знаний требований по новым требованиям законодательства.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проведения внепланового инструктажа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подготовьте и</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утвердите приказом работодателя Программу</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которой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отражены  требования нового раздела X Трудового кодекса РФ, а также требования подзаконных актов Минтруда России.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341477" y="214290"/>
            <a:ext cx="4834465" cy="400110"/>
          </a:xfrm>
          <a:prstGeom prst="rect">
            <a:avLst/>
          </a:prstGeom>
        </p:spPr>
        <p:txBody>
          <a:bodyPr wrap="none">
            <a:spAutoFit/>
          </a:bodyPr>
          <a:lstStyle/>
          <a:p>
            <a:pPr lvl="0" algn="just" fontAlgn="base">
              <a:spcBef>
                <a:spcPct val="0"/>
              </a:spcBef>
              <a:spcAft>
                <a:spcPct val="0"/>
              </a:spcAf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4. Проведите внеплановый инструктаж</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2" descr="Картинки по запросу улучшения"/>
          <p:cNvPicPr>
            <a:picLocks noChangeAspect="1" noChangeArrowheads="1"/>
          </p:cNvPicPr>
          <p:nvPr/>
        </p:nvPicPr>
        <p:blipFill>
          <a:blip r:embed="rId3" cstate="email"/>
          <a:srcRect/>
          <a:stretch>
            <a:fillRect/>
          </a:stretch>
        </p:blipFill>
        <p:spPr bwMode="auto">
          <a:xfrm>
            <a:off x="1907704" y="5373216"/>
            <a:ext cx="5112568" cy="12961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17409" name="Rectangle 1"/>
          <p:cNvSpPr>
            <a:spLocks noChangeArrowheads="1"/>
          </p:cNvSpPr>
          <p:nvPr/>
        </p:nvSpPr>
        <p:spPr bwMode="auto">
          <a:xfrm>
            <a:off x="571472" y="950951"/>
            <a:ext cx="792961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Федеральный закон от 02.07.2021 № 311-ФЗ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 внесении изменений в Трудовой кодекс Российской Федерации», который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1 марта меняет раздел X Трудового кодекса Российской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Федерации</a:t>
            </a:r>
            <a:r>
              <a:rPr lang="ru-RU" sz="2000" b="1" dirty="0" smtClean="0">
                <a:latin typeface="Times New Roman" pitchFamily="18" charset="0"/>
                <a:ea typeface="Calibri" pitchFamily="34" charset="0"/>
                <a:cs typeface="Times New Roman" pitchFamily="18" charset="0"/>
              </a:rPr>
              <a:t>, множество иных НПА </a:t>
            </a:r>
            <a:r>
              <a:rPr lang="ru-RU" sz="2000" dirty="0" smtClean="0">
                <a:latin typeface="Times New Roman" pitchFamily="18" charset="0"/>
                <a:ea typeface="Calibri" pitchFamily="34" charset="0"/>
                <a:cs typeface="Times New Roman" pitchFamily="18" charset="0"/>
              </a:rPr>
              <a:t>(смотри Путеводитель по законодательству по охране труда (на 19.01.22г. и Обзор основных изменений по охране труда).</a:t>
            </a:r>
            <a:endPar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 typeface="Arial" charset="0"/>
              <a:buChar char="•"/>
              <a:tabLst/>
            </a:pPr>
            <a:r>
              <a:rPr lang="ru-RU" b="1" u="sng" dirty="0" smtClean="0">
                <a:latin typeface="Times New Roman" pitchFamily="18" charset="0"/>
                <a:ea typeface="Calibri" pitchFamily="34" charset="0"/>
                <a:cs typeface="Times New Roman" pitchFamily="18" charset="0"/>
              </a:rPr>
              <a:t>Специальный профсоюзный семинар </a:t>
            </a:r>
            <a:r>
              <a:rPr lang="ru-RU" u="sng" dirty="0" smtClean="0">
                <a:latin typeface="Times New Roman" pitchFamily="18" charset="0"/>
                <a:ea typeface="Calibri" pitchFamily="34" charset="0"/>
                <a:cs typeface="Times New Roman" pitchFamily="18" charset="0"/>
              </a:rPr>
              <a:t>по содержанию данного ФЗ </a:t>
            </a:r>
            <a:r>
              <a:rPr lang="ru-RU" u="sng" dirty="0" smtClean="0">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 typeface="Arial" charset="0"/>
              <a:buChar char="•"/>
              <a:tabLst/>
            </a:pPr>
            <a:r>
              <a:rPr lang="ru-RU" u="sng" dirty="0" smtClean="0">
                <a:latin typeface="Times New Roman" pitchFamily="18" charset="0"/>
                <a:ea typeface="Calibri" pitchFamily="34" charset="0"/>
                <a:cs typeface="Times New Roman" pitchFamily="18" charset="0"/>
              </a:rPr>
              <a:t> </a:t>
            </a:r>
            <a:r>
              <a:rPr lang="ru-RU" b="1" u="sng" dirty="0" smtClean="0">
                <a:latin typeface="Times New Roman" pitchFamily="18" charset="0"/>
                <a:ea typeface="Calibri" pitchFamily="34" charset="0"/>
                <a:cs typeface="Times New Roman" pitchFamily="18" charset="0"/>
              </a:rPr>
              <a:t>01.03</a:t>
            </a:r>
            <a:r>
              <a:rPr lang="ru-RU" b="1" u="sng" dirty="0" smtClean="0">
                <a:latin typeface="Times New Roman" pitchFamily="18" charset="0"/>
                <a:ea typeface="Calibri" pitchFamily="34" charset="0"/>
                <a:cs typeface="Times New Roman" pitchFamily="18" charset="0"/>
              </a:rPr>
              <a:t>. 2022года </a:t>
            </a:r>
            <a:r>
              <a:rPr lang="ru-RU" u="sng" dirty="0" smtClean="0">
                <a:latin typeface="Times New Roman" pitchFamily="18" charset="0"/>
                <a:ea typeface="Calibri" pitchFamily="34" charset="0"/>
                <a:cs typeface="Times New Roman" pitchFamily="18" charset="0"/>
              </a:rPr>
              <a:t>с 14.00ч в режиме ВКС</a:t>
            </a:r>
            <a:endParaRPr kumimoji="0" lang="ru-RU"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428728" y="285728"/>
            <a:ext cx="7000924" cy="707886"/>
          </a:xfrm>
          <a:prstGeom prst="rect">
            <a:avLst/>
          </a:prstGeom>
        </p:spPr>
        <p:txBody>
          <a:bodyPr wrap="square">
            <a:spAutoFit/>
          </a:bodyPr>
          <a:lstStyle/>
          <a:p>
            <a:pPr lvl="0" algn="ctr"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Основание перехода на новые правила работы по охране труда с 01.03.2022г.  </a:t>
            </a:r>
            <a:r>
              <a:rPr lang="ru-RU" sz="2000" b="1" dirty="0">
                <a:latin typeface="Times New Roman" pitchFamily="18" charset="0"/>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411" name="Picture 3" descr="Что такое СОУТ? Подготовка и порядок проведения"/>
          <p:cNvPicPr>
            <a:picLocks noChangeAspect="1" noChangeArrowheads="1"/>
          </p:cNvPicPr>
          <p:nvPr/>
        </p:nvPicPr>
        <p:blipFill>
          <a:blip r:embed="rId3" cstate="print"/>
          <a:srcRect/>
          <a:stretch>
            <a:fillRect/>
          </a:stretch>
        </p:blipFill>
        <p:spPr bwMode="auto">
          <a:xfrm>
            <a:off x="467544" y="3212976"/>
            <a:ext cx="3357586" cy="3357586"/>
          </a:xfrm>
          <a:prstGeom prst="rect">
            <a:avLst/>
          </a:prstGeom>
          <a:noFill/>
        </p:spPr>
      </p:pic>
      <p:sp>
        <p:nvSpPr>
          <p:cNvPr id="6" name="Прямоугольник 5"/>
          <p:cNvSpPr/>
          <p:nvPr/>
        </p:nvSpPr>
        <p:spPr>
          <a:xfrm>
            <a:off x="4071934" y="3429000"/>
            <a:ext cx="4572000" cy="2031325"/>
          </a:xfrm>
          <a:prstGeom prst="rect">
            <a:avLst/>
          </a:prstGeom>
        </p:spPr>
        <p:txBody>
          <a:bodyPr wrap="square">
            <a:spAutoFit/>
          </a:bodyPr>
          <a:lstStyle/>
          <a:p>
            <a:pPr lvl="0" algn="just"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1 марта 2022 года каждому работодателю необходимо  перестроить свою работу, обновить или создать новые локальные нормативные акты, содержащие нормы трудового права  (далее ЛНА, ст. 8, 9, 372 ТК РФ). </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endParaRPr lang="ru-RU"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33793" name="Rectangle 1"/>
          <p:cNvSpPr>
            <a:spLocks noChangeArrowheads="1"/>
          </p:cNvSpPr>
          <p:nvPr/>
        </p:nvSpPr>
        <p:spPr bwMode="auto">
          <a:xfrm>
            <a:off x="428596" y="785794"/>
            <a:ext cx="80010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окончании инструктажа проведите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устную проверку знаний.</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3803" name="Picture 11" descr="Журналы по охране труда (Комплект 6 журналов)&amp;quot; купить | ISBN 1236-1 |  Лабиринт"/>
          <p:cNvPicPr>
            <a:picLocks noChangeAspect="1" noChangeArrowheads="1"/>
          </p:cNvPicPr>
          <p:nvPr/>
        </p:nvPicPr>
        <p:blipFill>
          <a:blip r:embed="rId3" cstate="print"/>
          <a:srcRect/>
          <a:stretch>
            <a:fillRect/>
          </a:stretch>
        </p:blipFill>
        <p:spPr bwMode="auto">
          <a:xfrm>
            <a:off x="6786578" y="1142984"/>
            <a:ext cx="2095500" cy="2390775"/>
          </a:xfrm>
          <a:prstGeom prst="rect">
            <a:avLst/>
          </a:prstGeom>
          <a:noFill/>
        </p:spPr>
      </p:pic>
      <p:sp>
        <p:nvSpPr>
          <p:cNvPr id="9" name="Прямоугольник 8"/>
          <p:cNvSpPr/>
          <p:nvPr/>
        </p:nvSpPr>
        <p:spPr>
          <a:xfrm>
            <a:off x="500034" y="1305342"/>
            <a:ext cx="6357966" cy="2031325"/>
          </a:xfrm>
          <a:prstGeom prst="rect">
            <a:avLst/>
          </a:prstGeom>
        </p:spPr>
        <p:txBody>
          <a:bodyPr wrap="square">
            <a:spAutoFit/>
          </a:bodyPr>
          <a:lstStyle/>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Зарегистрируйте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проведение внепланового инструктажа в журнале регистрации инструктажа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 2.1.3 «Порядка обучения по охране труда и проверки знаний требований охраны труда работников организаций», утвержденного Постановлением Минтруда России, Минобразования России от 13.01.2003 № 1/29). </a:t>
            </a:r>
          </a:p>
          <a:p>
            <a:pPr lvl="0"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6084168" y="3645024"/>
            <a:ext cx="2736304" cy="2585323"/>
          </a:xfrm>
          <a:prstGeom prst="rect">
            <a:avLst/>
          </a:prstGeom>
        </p:spPr>
        <p:txBody>
          <a:bodyPr wrap="square">
            <a:spAutoFit/>
          </a:bodyPr>
          <a:lstStyle/>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*Укажите в журнале дату проведения инструктажа, запись о его проведении с обязательными подписями инструктируемого и инструктирующего, сведения о причине его проведения.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3805" name="Picture 13" descr="Выписка из журнала инструктажей по технике безопасности - Охрана труда"/>
          <p:cNvPicPr>
            <a:picLocks noChangeAspect="1" noChangeArrowheads="1"/>
          </p:cNvPicPr>
          <p:nvPr/>
        </p:nvPicPr>
        <p:blipFill>
          <a:blip r:embed="rId4" cstate="print"/>
          <a:srcRect/>
          <a:stretch>
            <a:fillRect/>
          </a:stretch>
        </p:blipFill>
        <p:spPr bwMode="auto">
          <a:xfrm>
            <a:off x="285720" y="2996952"/>
            <a:ext cx="5510416" cy="36724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solidFill>
                  <a:srgbClr val="C00000"/>
                </a:solidFill>
                <a:latin typeface="Times New Roman" pitchFamily="18" charset="0"/>
                <a:ea typeface="Calibri" pitchFamily="34" charset="0"/>
                <a:cs typeface="Times New Roman" pitchFamily="18" charset="0"/>
              </a:rPr>
              <a:t>Правительство утвердило </a:t>
            </a:r>
            <a:r>
              <a:rPr lang="ru-RU" sz="2000" b="1" u="sng" dirty="0" smtClean="0">
                <a:solidFill>
                  <a:srgbClr val="C00000"/>
                </a:solidFill>
                <a:latin typeface="Times New Roman" pitchFamily="18" charset="0"/>
                <a:ea typeface="Calibri" pitchFamily="34" charset="0"/>
                <a:cs typeface="Times New Roman" pitchFamily="18" charset="0"/>
              </a:rPr>
              <a:t>новый порядок обучения и проверки знаний по охране труда </a:t>
            </a:r>
            <a:r>
              <a:rPr lang="ru-RU" sz="2000" b="1" dirty="0" smtClean="0">
                <a:latin typeface="Times New Roman" pitchFamily="18" charset="0"/>
                <a:ea typeface="Calibri" pitchFamily="34" charset="0"/>
                <a:cs typeface="Times New Roman" pitchFamily="18" charset="0"/>
              </a:rPr>
              <a:t/>
            </a:r>
            <a:br>
              <a:rPr lang="ru-RU" sz="2000" b="1" dirty="0" smtClean="0">
                <a:latin typeface="Times New Roman" pitchFamily="18" charset="0"/>
                <a:ea typeface="Calibri" pitchFamily="34" charset="0"/>
                <a:cs typeface="Times New Roman" pitchFamily="18" charset="0"/>
              </a:rPr>
            </a:br>
            <a:r>
              <a:rPr lang="ru-RU" sz="1800" b="1" dirty="0" smtClean="0">
                <a:latin typeface="Times New Roman" pitchFamily="18" charset="0"/>
                <a:ea typeface="Calibri" pitchFamily="34" charset="0"/>
                <a:cs typeface="Times New Roman" pitchFamily="18" charset="0"/>
              </a:rPr>
              <a:t>Документ: </a:t>
            </a:r>
            <a:r>
              <a:rPr lang="ru-RU" sz="1800" b="1" dirty="0" smtClean="0">
                <a:latin typeface="Times New Roman" pitchFamily="18" charset="0"/>
                <a:ea typeface="Calibri" pitchFamily="34" charset="0"/>
                <a:cs typeface="Times New Roman" pitchFamily="18" charset="0"/>
                <a:hlinkClick r:id="rId2"/>
              </a:rPr>
              <a:t>Постановление</a:t>
            </a:r>
            <a:r>
              <a:rPr lang="ru-RU" sz="1800" b="1" dirty="0" smtClean="0">
                <a:latin typeface="Times New Roman" pitchFamily="18" charset="0"/>
                <a:ea typeface="Calibri" pitchFamily="34" charset="0"/>
                <a:cs typeface="Times New Roman" pitchFamily="18" charset="0"/>
              </a:rPr>
              <a:t> Правительства РФ от 24.12.2021 N 2464 </a:t>
            </a:r>
            <a:r>
              <a:rPr lang="ru-RU" sz="2000" b="1" dirty="0" smtClean="0">
                <a:latin typeface="Times New Roman" pitchFamily="18" charset="0"/>
                <a:ea typeface="Calibri" pitchFamily="34" charset="0"/>
                <a:cs typeface="Times New Roman" pitchFamily="18" charset="0"/>
              </a:rPr>
              <a:t/>
            </a:r>
            <a:br>
              <a:rPr lang="ru-RU" sz="2000" b="1" dirty="0" smtClean="0">
                <a:latin typeface="Times New Roman" pitchFamily="18" charset="0"/>
                <a:ea typeface="Calibri" pitchFamily="34" charset="0"/>
                <a:cs typeface="Times New Roman" pitchFamily="18" charset="0"/>
              </a:rPr>
            </a:br>
            <a:endParaRPr lang="ru-RU" sz="2000" b="1" dirty="0" smtClean="0">
              <a:latin typeface="Times New Roman" pitchFamily="18" charset="0"/>
              <a:ea typeface="Calibri" pitchFamily="34" charset="0"/>
              <a:cs typeface="Times New Roman" pitchFamily="18" charset="0"/>
            </a:endParaRPr>
          </a:p>
        </p:txBody>
      </p:sp>
      <p:sp>
        <p:nvSpPr>
          <p:cNvPr id="3" name="Содержимое 2"/>
          <p:cNvSpPr>
            <a:spLocks noGrp="1"/>
          </p:cNvSpPr>
          <p:nvPr>
            <p:ph idx="1"/>
          </p:nvPr>
        </p:nvSpPr>
        <p:spPr>
          <a:xfrm>
            <a:off x="457200" y="1268760"/>
            <a:ext cx="8229600" cy="4857403"/>
          </a:xfrm>
        </p:spPr>
        <p:txBody>
          <a:bodyPr>
            <a:normAutofit fontScale="25000" lnSpcReduction="20000"/>
          </a:bodyPr>
          <a:lstStyle/>
          <a:p>
            <a:pPr algn="just"/>
            <a:r>
              <a:rPr lang="ru-RU" sz="8000" dirty="0" smtClean="0">
                <a:latin typeface="Times New Roman" pitchFamily="18" charset="0"/>
                <a:ea typeface="Calibri" pitchFamily="34" charset="0"/>
                <a:cs typeface="Times New Roman" pitchFamily="18" charset="0"/>
                <a:hlinkClick r:id="rId2"/>
              </a:rPr>
              <a:t>Новые правила</a:t>
            </a:r>
            <a:r>
              <a:rPr lang="ru-RU" sz="8000" dirty="0" smtClean="0">
                <a:latin typeface="Times New Roman" pitchFamily="18" charset="0"/>
                <a:ea typeface="Calibri" pitchFamily="34" charset="0"/>
                <a:cs typeface="Times New Roman" pitchFamily="18" charset="0"/>
              </a:rPr>
              <a:t> заменят </a:t>
            </a:r>
            <a:r>
              <a:rPr lang="ru-RU" sz="8000" dirty="0" smtClean="0">
                <a:latin typeface="Times New Roman" pitchFamily="18" charset="0"/>
                <a:ea typeface="Calibri" pitchFamily="34" charset="0"/>
                <a:cs typeface="Times New Roman" pitchFamily="18" charset="0"/>
                <a:hlinkClick r:id="rId3"/>
              </a:rPr>
              <a:t>действующие</a:t>
            </a:r>
            <a:r>
              <a:rPr lang="ru-RU" sz="8000" dirty="0" smtClean="0">
                <a:latin typeface="Times New Roman" pitchFamily="18" charset="0"/>
                <a:ea typeface="Calibri" pitchFamily="34" charset="0"/>
                <a:cs typeface="Times New Roman" pitchFamily="18" charset="0"/>
              </a:rPr>
              <a:t>. Основная часть положений вступает в силу </a:t>
            </a:r>
            <a:r>
              <a:rPr lang="ru-RU" sz="8000" dirty="0" smtClean="0">
                <a:solidFill>
                  <a:srgbClr val="C00000"/>
                </a:solidFill>
                <a:latin typeface="Times New Roman" pitchFamily="18" charset="0"/>
                <a:ea typeface="Calibri" pitchFamily="34" charset="0"/>
                <a:cs typeface="Times New Roman" pitchFamily="18" charset="0"/>
                <a:hlinkClick r:id="rId4"/>
              </a:rPr>
              <a:t>1 сентября</a:t>
            </a:r>
            <a:r>
              <a:rPr lang="ru-RU" sz="8000" dirty="0" smtClean="0">
                <a:solidFill>
                  <a:srgbClr val="C00000"/>
                </a:solidFill>
                <a:latin typeface="Times New Roman" pitchFamily="18" charset="0"/>
                <a:ea typeface="Calibri" pitchFamily="34" charset="0"/>
                <a:cs typeface="Times New Roman" pitchFamily="18" charset="0"/>
              </a:rPr>
              <a:t> 2022г. </a:t>
            </a:r>
            <a:r>
              <a:rPr lang="ru-RU" sz="8000" dirty="0" smtClean="0">
                <a:latin typeface="Times New Roman" pitchFamily="18" charset="0"/>
                <a:ea typeface="Calibri" pitchFamily="34" charset="0"/>
                <a:cs typeface="Times New Roman" pitchFamily="18" charset="0"/>
              </a:rPr>
              <a:t>и будет действовать 4 года. </a:t>
            </a:r>
          </a:p>
          <a:p>
            <a:pPr algn="just"/>
            <a:r>
              <a:rPr lang="ru-RU" sz="8000" dirty="0" smtClean="0">
                <a:latin typeface="Times New Roman" pitchFamily="18" charset="0"/>
                <a:ea typeface="Calibri" pitchFamily="34" charset="0"/>
                <a:cs typeface="Times New Roman" pitchFamily="18" charset="0"/>
              </a:rPr>
              <a:t>Что нового в новом Порядке обучения?</a:t>
            </a:r>
          </a:p>
          <a:p>
            <a:pPr algn="just"/>
            <a:r>
              <a:rPr lang="ru-RU" sz="8000" dirty="0" smtClean="0">
                <a:latin typeface="Times New Roman" pitchFamily="18" charset="0"/>
                <a:ea typeface="Calibri" pitchFamily="34" charset="0"/>
                <a:cs typeface="Times New Roman" pitchFamily="18" charset="0"/>
              </a:rPr>
              <a:t>Оказанию первой помощи пострадавшим придется обучать всех работников. </a:t>
            </a:r>
          </a:p>
          <a:p>
            <a:pPr algn="just"/>
            <a:r>
              <a:rPr lang="ru-RU" sz="8000" dirty="0" smtClean="0">
                <a:latin typeface="Times New Roman" pitchFamily="18" charset="0"/>
                <a:ea typeface="Calibri" pitchFamily="34" charset="0"/>
                <a:cs typeface="Times New Roman" pitchFamily="18" charset="0"/>
              </a:rPr>
              <a:t>Тех, кто использует СИЗ, придется </a:t>
            </a:r>
            <a:r>
              <a:rPr lang="ru-RU" sz="8000" dirty="0" smtClean="0">
                <a:latin typeface="Times New Roman" pitchFamily="18" charset="0"/>
                <a:ea typeface="Calibri" pitchFamily="34" charset="0"/>
                <a:cs typeface="Times New Roman" pitchFamily="18" charset="0"/>
                <a:hlinkClick r:id="rId5"/>
              </a:rPr>
              <a:t>обучать</a:t>
            </a:r>
            <a:r>
              <a:rPr lang="ru-RU" sz="8000" dirty="0" smtClean="0">
                <a:latin typeface="Times New Roman" pitchFamily="18" charset="0"/>
                <a:ea typeface="Calibri" pitchFamily="34" charset="0"/>
                <a:cs typeface="Times New Roman" pitchFamily="18" charset="0"/>
              </a:rPr>
              <a:t> по </a:t>
            </a:r>
            <a:r>
              <a:rPr lang="ru-RU" sz="8000" dirty="0" smtClean="0">
                <a:latin typeface="Times New Roman" pitchFamily="18" charset="0"/>
                <a:ea typeface="Calibri" pitchFamily="34" charset="0"/>
                <a:cs typeface="Times New Roman" pitchFamily="18" charset="0"/>
              </a:rPr>
              <a:t>спец. программе</a:t>
            </a:r>
            <a:r>
              <a:rPr lang="ru-RU" sz="8000" dirty="0" smtClean="0">
                <a:latin typeface="Times New Roman" pitchFamily="18" charset="0"/>
                <a:ea typeface="Calibri" pitchFamily="34" charset="0"/>
                <a:cs typeface="Times New Roman" pitchFamily="18" charset="0"/>
              </a:rPr>
              <a:t>. Ее </a:t>
            </a:r>
            <a:r>
              <a:rPr lang="ru-RU" sz="8000" dirty="0" smtClean="0">
                <a:latin typeface="Times New Roman" pitchFamily="18" charset="0"/>
                <a:ea typeface="Calibri" pitchFamily="34" charset="0"/>
                <a:cs typeface="Times New Roman" pitchFamily="18" charset="0"/>
                <a:hlinkClick r:id="rId6"/>
              </a:rPr>
              <a:t>можно представить</a:t>
            </a:r>
            <a:r>
              <a:rPr lang="ru-RU" sz="8000" dirty="0" smtClean="0">
                <a:latin typeface="Times New Roman" pitchFamily="18" charset="0"/>
                <a:ea typeface="Calibri" pitchFamily="34" charset="0"/>
                <a:cs typeface="Times New Roman" pitchFamily="18" charset="0"/>
              </a:rPr>
              <a:t> работникам в рамках обучения требованиям по охране труда или отдельно. Делать это </a:t>
            </a:r>
            <a:r>
              <a:rPr lang="ru-RU" sz="8000" dirty="0" smtClean="0">
                <a:latin typeface="Times New Roman" pitchFamily="18" charset="0"/>
                <a:ea typeface="Calibri" pitchFamily="34" charset="0"/>
                <a:cs typeface="Times New Roman" pitchFamily="18" charset="0"/>
                <a:hlinkClick r:id="rId7"/>
              </a:rPr>
              <a:t>нужно</a:t>
            </a:r>
            <a:r>
              <a:rPr lang="ru-RU" sz="8000" dirty="0" smtClean="0">
                <a:latin typeface="Times New Roman" pitchFamily="18" charset="0"/>
                <a:ea typeface="Calibri" pitchFamily="34" charset="0"/>
                <a:cs typeface="Times New Roman" pitchFamily="18" charset="0"/>
              </a:rPr>
              <a:t> не реже одного раза в 3 года.</a:t>
            </a:r>
          </a:p>
          <a:p>
            <a:pPr algn="just"/>
            <a:r>
              <a:rPr lang="ru-RU" sz="8000" dirty="0" smtClean="0">
                <a:latin typeface="Times New Roman" pitchFamily="18" charset="0"/>
                <a:ea typeface="Calibri" pitchFamily="34" charset="0"/>
                <a:cs typeface="Times New Roman" pitchFamily="18" charset="0"/>
              </a:rPr>
              <a:t>Чтобы работодателям было легче составить </a:t>
            </a:r>
            <a:r>
              <a:rPr lang="ru-RU" sz="8000" b="1" dirty="0" smtClean="0">
                <a:latin typeface="Times New Roman" pitchFamily="18" charset="0"/>
                <a:ea typeface="Calibri" pitchFamily="34" charset="0"/>
                <a:cs typeface="Times New Roman" pitchFamily="18" charset="0"/>
              </a:rPr>
              <a:t>Программы обучения</a:t>
            </a:r>
            <a:r>
              <a:rPr lang="ru-RU" sz="8000" dirty="0" smtClean="0">
                <a:latin typeface="Times New Roman" pitchFamily="18" charset="0"/>
                <a:ea typeface="Calibri" pitchFamily="34" charset="0"/>
                <a:cs typeface="Times New Roman" pitchFamily="18" charset="0"/>
              </a:rPr>
              <a:t>, к новому порядку </a:t>
            </a:r>
            <a:r>
              <a:rPr lang="ru-RU" sz="8000" dirty="0" smtClean="0">
                <a:latin typeface="Times New Roman" pitchFamily="18" charset="0"/>
                <a:ea typeface="Calibri" pitchFamily="34" charset="0"/>
                <a:cs typeface="Times New Roman" pitchFamily="18" charset="0"/>
                <a:hlinkClick r:id="rId8"/>
              </a:rPr>
              <a:t>приложили</a:t>
            </a:r>
            <a:r>
              <a:rPr lang="ru-RU" sz="8000" dirty="0" smtClean="0">
                <a:latin typeface="Times New Roman" pitchFamily="18" charset="0"/>
                <a:ea typeface="Calibri" pitchFamily="34" charset="0"/>
                <a:cs typeface="Times New Roman" pitchFamily="18" charset="0"/>
              </a:rPr>
              <a:t> </a:t>
            </a:r>
            <a:r>
              <a:rPr lang="ru-RU" sz="8000" b="1" dirty="0" smtClean="0">
                <a:latin typeface="Times New Roman" pitchFamily="18" charset="0"/>
                <a:ea typeface="Calibri" pitchFamily="34" charset="0"/>
                <a:cs typeface="Times New Roman" pitchFamily="18" charset="0"/>
              </a:rPr>
              <a:t>примерные перечни тем.</a:t>
            </a:r>
          </a:p>
          <a:p>
            <a:pPr algn="just"/>
            <a:r>
              <a:rPr lang="ru-RU" sz="8000" dirty="0" smtClean="0">
                <a:latin typeface="Times New Roman" pitchFamily="18" charset="0"/>
                <a:ea typeface="Calibri" pitchFamily="34" charset="0"/>
                <a:cs typeface="Times New Roman" pitchFamily="18" charset="0"/>
              </a:rPr>
              <a:t>Выданные до введения новых правил документы, которые подтверждают проверку у работников знания требований охраны труда, </a:t>
            </a:r>
            <a:r>
              <a:rPr lang="ru-RU" sz="8000" dirty="0" smtClean="0">
                <a:latin typeface="Times New Roman" pitchFamily="18" charset="0"/>
                <a:ea typeface="Calibri" pitchFamily="34" charset="0"/>
                <a:cs typeface="Times New Roman" pitchFamily="18" charset="0"/>
                <a:hlinkClick r:id="rId9"/>
              </a:rPr>
              <a:t>действительны</a:t>
            </a:r>
            <a:r>
              <a:rPr lang="ru-RU" sz="8000" dirty="0" smtClean="0">
                <a:latin typeface="Times New Roman" pitchFamily="18" charset="0"/>
                <a:ea typeface="Calibri" pitchFamily="34" charset="0"/>
                <a:cs typeface="Times New Roman" pitchFamily="18" charset="0"/>
              </a:rPr>
              <a:t> до окончания их срока.</a:t>
            </a:r>
          </a:p>
          <a:p>
            <a:pPr algn="ctr"/>
            <a:r>
              <a:rPr lang="ru-RU" sz="8000" b="1" dirty="0" smtClean="0">
                <a:latin typeface="Times New Roman" pitchFamily="18" charset="0"/>
                <a:ea typeface="Calibri" pitchFamily="34" charset="0"/>
                <a:cs typeface="Times New Roman" pitchFamily="18" charset="0"/>
              </a:rPr>
              <a:t>С</a:t>
            </a:r>
            <a:r>
              <a:rPr lang="ru-RU" sz="8000" b="1" dirty="0" smtClean="0">
                <a:latin typeface="Times New Roman" pitchFamily="18" charset="0"/>
                <a:ea typeface="Calibri" pitchFamily="34" charset="0"/>
                <a:cs typeface="Times New Roman" pitchFamily="18" charset="0"/>
              </a:rPr>
              <a:t> </a:t>
            </a:r>
            <a:r>
              <a:rPr lang="ru-RU" sz="8000" b="1" dirty="0" smtClean="0">
                <a:latin typeface="Times New Roman" pitchFamily="18" charset="0"/>
                <a:ea typeface="Calibri" pitchFamily="34" charset="0"/>
                <a:cs typeface="Times New Roman" pitchFamily="18" charset="0"/>
              </a:rPr>
              <a:t>1 марта 2023 года станут </a:t>
            </a:r>
            <a:r>
              <a:rPr lang="ru-RU" sz="8000" b="1" dirty="0" smtClean="0">
                <a:latin typeface="Times New Roman" pitchFamily="18" charset="0"/>
                <a:ea typeface="Calibri" pitchFamily="34" charset="0"/>
                <a:cs typeface="Times New Roman" pitchFamily="18" charset="0"/>
                <a:hlinkClick r:id="rId10"/>
              </a:rPr>
              <a:t>вести</a:t>
            </a:r>
            <a:r>
              <a:rPr lang="ru-RU" sz="8000" b="1" dirty="0" smtClean="0">
                <a:latin typeface="Times New Roman" pitchFamily="18" charset="0"/>
                <a:ea typeface="Calibri" pitchFamily="34" charset="0"/>
                <a:cs typeface="Times New Roman" pitchFamily="18" charset="0"/>
              </a:rPr>
              <a:t> реестры:</a:t>
            </a:r>
          </a:p>
          <a:p>
            <a:pPr algn="just"/>
            <a:r>
              <a:rPr lang="ru-RU" sz="8000" dirty="0" smtClean="0">
                <a:latin typeface="Times New Roman" pitchFamily="18" charset="0"/>
                <a:ea typeface="Calibri" pitchFamily="34" charset="0"/>
                <a:cs typeface="Times New Roman" pitchFamily="18" charset="0"/>
              </a:rPr>
              <a:t>- организаций и ИП, оказывающих услуги в области охраны труда</a:t>
            </a:r>
            <a:r>
              <a:rPr lang="ru-RU" sz="8000" dirty="0" smtClean="0">
                <a:latin typeface="Times New Roman" pitchFamily="18" charset="0"/>
                <a:ea typeface="Calibri" pitchFamily="34" charset="0"/>
                <a:cs typeface="Times New Roman" pitchFamily="18" charset="0"/>
              </a:rPr>
              <a:t>;</a:t>
            </a:r>
            <a:endParaRPr lang="ru-RU" sz="8000" dirty="0" smtClean="0">
              <a:latin typeface="Times New Roman" pitchFamily="18" charset="0"/>
              <a:ea typeface="Calibri" pitchFamily="34" charset="0"/>
              <a:cs typeface="Times New Roman" pitchFamily="18" charset="0"/>
            </a:endParaRPr>
          </a:p>
          <a:p>
            <a:pPr algn="just"/>
            <a:r>
              <a:rPr lang="ru-RU" sz="8000" dirty="0" smtClean="0">
                <a:latin typeface="Times New Roman" pitchFamily="18" charset="0"/>
                <a:ea typeface="Calibri" pitchFamily="34" charset="0"/>
                <a:cs typeface="Times New Roman" pitchFamily="18" charset="0"/>
              </a:rPr>
              <a:t>- работодателей, которые обучают сотрудников самостоятельно</a:t>
            </a:r>
            <a:r>
              <a:rPr lang="ru-RU" sz="8000" dirty="0" smtClean="0">
                <a:latin typeface="Times New Roman" pitchFamily="18" charset="0"/>
                <a:ea typeface="Calibri" pitchFamily="34" charset="0"/>
                <a:cs typeface="Times New Roman" pitchFamily="18" charset="0"/>
              </a:rPr>
              <a:t>;</a:t>
            </a:r>
            <a:endParaRPr lang="ru-RU" sz="8000" dirty="0" smtClean="0">
              <a:latin typeface="Times New Roman" pitchFamily="18" charset="0"/>
              <a:ea typeface="Calibri" pitchFamily="34" charset="0"/>
              <a:cs typeface="Times New Roman" pitchFamily="18" charset="0"/>
            </a:endParaRPr>
          </a:p>
          <a:p>
            <a:pPr algn="just"/>
            <a:r>
              <a:rPr lang="ru-RU" sz="8000" dirty="0" smtClean="0">
                <a:latin typeface="Times New Roman" pitchFamily="18" charset="0"/>
                <a:ea typeface="Calibri" pitchFamily="34" charset="0"/>
                <a:cs typeface="Times New Roman" pitchFamily="18" charset="0"/>
              </a:rPr>
              <a:t>- обученных</a:t>
            </a:r>
            <a:r>
              <a:rPr lang="ru-RU" sz="8000" dirty="0" smtClean="0">
                <a:latin typeface="Times New Roman" pitchFamily="18" charset="0"/>
                <a:ea typeface="Calibri" pitchFamily="34" charset="0"/>
                <a:cs typeface="Times New Roman" pitchFamily="18" charset="0"/>
              </a:rPr>
              <a:t>.</a:t>
            </a:r>
          </a:p>
          <a:p>
            <a:pPr algn="just"/>
            <a:endParaRPr lang="ru-RU" sz="8000" dirty="0" smtClean="0">
              <a:latin typeface="Times New Roman" pitchFamily="18" charset="0"/>
              <a:ea typeface="Calibri" pitchFamily="34" charset="0"/>
              <a:cs typeface="Times New Roman" pitchFamily="18" charset="0"/>
            </a:endParaRPr>
          </a:p>
          <a:p>
            <a:pPr algn="just"/>
            <a:r>
              <a:rPr lang="ru-RU" sz="8000" dirty="0" smtClean="0">
                <a:latin typeface="Times New Roman" pitchFamily="18" charset="0"/>
                <a:ea typeface="Calibri" pitchFamily="34" charset="0"/>
                <a:cs typeface="Times New Roman" pitchFamily="18" charset="0"/>
              </a:rPr>
              <a:t/>
            </a:r>
            <a:br>
              <a:rPr lang="ru-RU" sz="8000" dirty="0" smtClean="0">
                <a:latin typeface="Times New Roman" pitchFamily="18" charset="0"/>
                <a:ea typeface="Calibri" pitchFamily="34" charset="0"/>
                <a:cs typeface="Times New Roman" pitchFamily="18" charset="0"/>
              </a:rPr>
            </a:br>
            <a:endParaRPr lang="ru-RU" sz="8000" dirty="0" smtClean="0">
              <a:latin typeface="Times New Roman" pitchFamily="18" charset="0"/>
              <a:ea typeface="Calibri" pitchFamily="34" charset="0"/>
              <a:cs typeface="Times New Roman" pitchFamily="18" charset="0"/>
            </a:endParaRPr>
          </a:p>
          <a:p>
            <a:endParaRPr lang="ru-RU" dirty="0"/>
          </a:p>
        </p:txBody>
      </p:sp>
      <p:pic>
        <p:nvPicPr>
          <p:cNvPr id="4" name="Рисунок 3" descr="Безимени-2 копия.png"/>
          <p:cNvPicPr>
            <a:picLocks noChangeAspect="1"/>
          </p:cNvPicPr>
          <p:nvPr/>
        </p:nvPicPr>
        <p:blipFill>
          <a:blip r:embed="rId11" cstate="print"/>
          <a:srcRect/>
          <a:stretch>
            <a:fillRect/>
          </a:stretch>
        </p:blipFill>
        <p:spPr bwMode="auto">
          <a:xfrm>
            <a:off x="285720" y="142852"/>
            <a:ext cx="472537" cy="48234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3" cstate="print"/>
          <a:srcRect/>
          <a:stretch>
            <a:fillRect/>
          </a:stretch>
        </p:blipFill>
        <p:spPr bwMode="auto">
          <a:xfrm>
            <a:off x="285720" y="142852"/>
            <a:ext cx="472537" cy="482347"/>
          </a:xfrm>
          <a:prstGeom prst="rect">
            <a:avLst/>
          </a:prstGeom>
          <a:noFill/>
          <a:ln w="9525">
            <a:noFill/>
            <a:miter lim="800000"/>
            <a:headEnd/>
            <a:tailEnd/>
          </a:ln>
        </p:spPr>
      </p:pic>
      <p:sp>
        <p:nvSpPr>
          <p:cNvPr id="34817" name="Rectangle 1"/>
          <p:cNvSpPr>
            <a:spLocks noChangeArrowheads="1"/>
          </p:cNvSpPr>
          <p:nvPr/>
        </p:nvSpPr>
        <p:spPr bwMode="auto">
          <a:xfrm>
            <a:off x="357158" y="649625"/>
            <a:ext cx="4214842"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Обследуйте рабочие места сотрудников.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Проверьте, как соблюдены требования к организации безопасного рабочего места, в соответствии с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Приказом Минтруда России от 29.10.2021 № 774н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 утверждении общих требований к организации безопасного рабочего места»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основании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части 7 статьи 209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редакции ТК РФ, действующей</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 01.03.2022г.</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643042" y="214290"/>
            <a:ext cx="4882299" cy="400110"/>
          </a:xfrm>
          <a:prstGeom prst="rect">
            <a:avLst/>
          </a:prstGeom>
        </p:spPr>
        <p:txBody>
          <a:bodyPr wrap="none">
            <a:spAutoFit/>
          </a:bodyPr>
          <a:lstStyle/>
          <a:p>
            <a:pPr lvl="0" fontAlgn="base">
              <a:spcBef>
                <a:spcPct val="0"/>
              </a:spcBef>
              <a:spcAft>
                <a:spcPct val="0"/>
              </a:spcAf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5. Проверьте безопасность рабочих мест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19" name="AutoShape 3" descr="Строго по закону. Сколько компьютеров может стоять в офисе? | Общество |  АиФ Аргументы и факты в Беларус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1" name="Picture 5" descr="Скупка компьютерных офисов"/>
          <p:cNvPicPr>
            <a:picLocks noChangeAspect="1" noChangeArrowheads="1"/>
          </p:cNvPicPr>
          <p:nvPr/>
        </p:nvPicPr>
        <p:blipFill>
          <a:blip r:embed="rId4" cstate="print"/>
          <a:srcRect/>
          <a:stretch>
            <a:fillRect/>
          </a:stretch>
        </p:blipFill>
        <p:spPr bwMode="auto">
          <a:xfrm>
            <a:off x="4932040" y="785794"/>
            <a:ext cx="3902398" cy="3723326"/>
          </a:xfrm>
          <a:prstGeom prst="rect">
            <a:avLst/>
          </a:prstGeom>
          <a:noFill/>
        </p:spPr>
      </p:pic>
      <p:sp>
        <p:nvSpPr>
          <p:cNvPr id="7" name="Прямоугольник 6"/>
          <p:cNvSpPr/>
          <p:nvPr/>
        </p:nvSpPr>
        <p:spPr>
          <a:xfrm>
            <a:off x="467544" y="4643447"/>
            <a:ext cx="8280920" cy="2246769"/>
          </a:xfrm>
          <a:prstGeom prst="rect">
            <a:avLst/>
          </a:prstGeom>
        </p:spPr>
        <p:txBody>
          <a:bodyPr wrap="square">
            <a:spAutoFit/>
          </a:bodyPr>
          <a:lstStyle/>
          <a:p>
            <a:pPr lvl="0" algn="just" eaLnBrk="0" fontAlgn="base" hangingPunct="0">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Зафиксируйте проверку рабочих мест актом.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Укажите в нем выявленные нарушения и недостатки, планируемые мероприятия по устранению нарушений, ответственного исполнителя и сроки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Заслушайте мнение работника, его жалобы и предложения. Оцените безопасность его труда. Наличие необходимого оборудования на рабочем месте (автоматизированное рабочее место учителя),</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его исправность.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29" name="AutoShape 13" descr="Аттестация рабочих мест (СОУТ) | Бизнес центр Премиум Соликамс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3" cstate="print"/>
          <a:srcRect/>
          <a:stretch>
            <a:fillRect/>
          </a:stretch>
        </p:blipFill>
        <p:spPr bwMode="auto">
          <a:xfrm>
            <a:off x="285720" y="142852"/>
            <a:ext cx="472537" cy="482347"/>
          </a:xfrm>
          <a:prstGeom prst="rect">
            <a:avLst/>
          </a:prstGeom>
          <a:noFill/>
          <a:ln w="9525">
            <a:noFill/>
            <a:miter lim="800000"/>
            <a:headEnd/>
            <a:tailEnd/>
          </a:ln>
        </p:spPr>
      </p:pic>
      <p:sp>
        <p:nvSpPr>
          <p:cNvPr id="35841" name="Rectangle 1"/>
          <p:cNvSpPr>
            <a:spLocks noChangeArrowheads="1"/>
          </p:cNvSpPr>
          <p:nvPr/>
        </p:nvSpPr>
        <p:spPr bwMode="auto">
          <a:xfrm>
            <a:off x="357158" y="3214686"/>
            <a:ext cx="835824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Работник должен устойчиво стоять и свободно двигаться на рабочем месте или в рабочей зоне.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Снизьте до минимума продолжительность работы в позах, которые вызывают утомляемость. Это рабочие позы, которые связаны с наклоном или поворотом туловища, с поднятыми выше уровня плеч руками, с неудобным стесненным размещением ног, с необходимостью держать руки на весу. Также это позы, где пульт управления или рабочие поверхности оборудования находятся вне пределов максимальной досягаемости рук работника либо работник их плохо видит. Вынужденные рабочие позы также приводят к утомляемости – в положениях «лежа», «на коленях», «на корточках».</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000100" y="142852"/>
            <a:ext cx="7643866" cy="707886"/>
          </a:xfrm>
          <a:prstGeom prst="rect">
            <a:avLst/>
          </a:prstGeom>
        </p:spPr>
        <p:txBody>
          <a:bodyPr wrap="square">
            <a:spAutoFit/>
          </a:bodyPr>
          <a:lstStyle/>
          <a:p>
            <a:pPr lvl="0" algn="just"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Обратите внимание на 6 контрольных точек при проверке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рабочего места: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467544" y="1000108"/>
            <a:ext cx="4680520" cy="2031325"/>
          </a:xfrm>
          <a:prstGeom prst="rect">
            <a:avLst/>
          </a:prstGeom>
        </p:spPr>
        <p:txBody>
          <a:bodyPr wrap="square">
            <a:spAutoFit/>
          </a:bodyPr>
          <a:lstStyle/>
          <a:p>
            <a:pPr marL="342900" lvl="0" indent="-342900" algn="just" eaLnBrk="0" fontAlgn="base" hangingPunct="0">
              <a:spcBef>
                <a:spcPct val="0"/>
              </a:spcBef>
              <a:spcAft>
                <a:spcPct val="0"/>
              </a:spcAft>
              <a:buFontTx/>
              <a:buAutoNum type="arabicPeriod"/>
            </a:pPr>
            <a:r>
              <a:rPr kumimoji="0" lang="ru-RU"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Рабочая поза: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Проверьте рабочую позу работников на каждом рабочем месте.</a:t>
            </a:r>
          </a:p>
          <a:p>
            <a:pPr marL="342900" lvl="0" indent="-342900" algn="just" eaLnBrk="0" fontAlgn="base" hangingPunct="0">
              <a:spcBef>
                <a:spcPct val="0"/>
              </a:spcBef>
              <a:spcAft>
                <a:spcPct val="0"/>
              </a:spcAft>
            </a:pPr>
            <a:r>
              <a:rPr lang="ru-RU" dirty="0" smtClean="0">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работника должна быть </a:t>
            </a: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возможность поменять рабочую позу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Например, работник работает в положении «стоя», при этом ему нужно организовать </a:t>
            </a: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место для сидения,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чтобы сменить позу.</a:t>
            </a:r>
          </a:p>
        </p:txBody>
      </p:sp>
      <p:pic>
        <p:nvPicPr>
          <p:cNvPr id="35843" name="Picture 3" descr="Title"/>
          <p:cNvPicPr>
            <a:picLocks noChangeAspect="1" noChangeArrowheads="1"/>
          </p:cNvPicPr>
          <p:nvPr/>
        </p:nvPicPr>
        <p:blipFill>
          <a:blip r:embed="rId4" cstate="print"/>
          <a:srcRect/>
          <a:stretch>
            <a:fillRect/>
          </a:stretch>
        </p:blipFill>
        <p:spPr bwMode="auto">
          <a:xfrm>
            <a:off x="5500694" y="857232"/>
            <a:ext cx="3333773" cy="250033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36865" name="Rectangle 1"/>
          <p:cNvSpPr>
            <a:spLocks noChangeArrowheads="1"/>
          </p:cNvSpPr>
          <p:nvPr/>
        </p:nvSpPr>
        <p:spPr bwMode="auto">
          <a:xfrm>
            <a:off x="395536" y="649724"/>
            <a:ext cx="820891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lang="ru-RU" b="1" u="sng" dirty="0" smtClean="0">
                <a:solidFill>
                  <a:srgbClr val="C00000"/>
                </a:solidFill>
                <a:latin typeface="Times New Roman" pitchFamily="18" charset="0"/>
                <a:ea typeface="Calibri" pitchFamily="34" charset="0"/>
                <a:cs typeface="Times New Roman" pitchFamily="18" charset="0"/>
              </a:rPr>
              <a:t> </a:t>
            </a:r>
            <a:r>
              <a:rPr lang="ru-RU" b="1" u="sng" dirty="0" smtClean="0">
                <a:latin typeface="Times New Roman" pitchFamily="18" charset="0"/>
                <a:ea typeface="Calibri" pitchFamily="34" charset="0"/>
                <a:cs typeface="Times New Roman" pitchFamily="18" charset="0"/>
              </a:rPr>
              <a:t>Отображение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информации и знаки безопасности:</a:t>
            </a:r>
            <a:endParaRPr kumimoji="0" lang="ru-RU"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Проверьте, видит ли работник с рабочего места визуальные средства отображения информации и знаки безопасности. Такие средства должны освещаться.</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Машины и оборудование их размещение и безопасность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работы </a:t>
            </a:r>
            <a:r>
              <a:rPr kumimoji="0" 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baseline="0" dirty="0" smtClean="0">
                <a:solidFill>
                  <a:srgbClr val="C00000"/>
                </a:solidFill>
                <a:latin typeface="Times New Roman" pitchFamily="18" charset="0"/>
                <a:ea typeface="Calibri" pitchFamily="34" charset="0"/>
                <a:cs typeface="Times New Roman" pitchFamily="18" charset="0"/>
              </a:rPr>
              <a:t>особое</a:t>
            </a:r>
            <a:r>
              <a:rPr lang="ru-RU" dirty="0" smtClean="0">
                <a:solidFill>
                  <a:srgbClr val="C00000"/>
                </a:solidFill>
                <a:latin typeface="Times New Roman" pitchFamily="18" charset="0"/>
                <a:ea typeface="Calibri" pitchFamily="34" charset="0"/>
                <a:cs typeface="Times New Roman" pitchFamily="18" charset="0"/>
              </a:rPr>
              <a:t> внимание</a:t>
            </a:r>
            <a:r>
              <a:rPr lang="ru-RU" dirty="0" smtClean="0">
                <a:latin typeface="Times New Roman" pitchFamily="18" charset="0"/>
                <a:ea typeface="Calibri" pitchFamily="34" charset="0"/>
                <a:cs typeface="Times New Roman" pitchFamily="18" charset="0"/>
              </a:rPr>
              <a:t> учебным мастерским, кабинетам технологии, спортивным залам, бассейнам, спортивным площадкам  и их оборудованию)</a:t>
            </a:r>
            <a:r>
              <a:rPr kumimoji="0" 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Профессиональные риски и знаки безопасности: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Обозначьте сигнальной разметкой или знаками безопасности участки и зоны, где установили высокую вероятность травмирования работников. Вероятность определите во время оценки проф.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рисков. Дополнительно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информируйте работников об опасностях любыми способами, которые предусмотрены системой управления охраной труда (СУОТ).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Аварийные ситуации: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Определите пути эвакуации работников</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обучающихся. Освободите проходы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движения, обозначьте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указателями,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проверьте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их освещенность.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285852" y="142852"/>
            <a:ext cx="7215238" cy="400110"/>
          </a:xfrm>
          <a:prstGeom prst="rect">
            <a:avLst/>
          </a:prstGeom>
        </p:spPr>
        <p:txBody>
          <a:bodyPr wrap="square">
            <a:spAutoFit/>
          </a:bodyPr>
          <a:lstStyle/>
          <a:p>
            <a:pPr lvl="0" algn="just" fontAlgn="base">
              <a:spcBef>
                <a:spcPct val="0"/>
              </a:spcBef>
              <a:spcAft>
                <a:spcPct val="0"/>
              </a:spcAft>
            </a:pPr>
            <a:r>
              <a:rPr lang="ru-RU" sz="2000" b="1" dirty="0" smtClean="0">
                <a:latin typeface="Times New Roman" pitchFamily="18" charset="0"/>
                <a:ea typeface="Calibri" pitchFamily="34" charset="0"/>
                <a:cs typeface="Times New Roman" pitchFamily="18" charset="0"/>
              </a:rPr>
              <a:t>Шесть</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контрольных точек при проверке рабочего места: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4" descr="Картинки по запросу контроль"/>
          <p:cNvPicPr>
            <a:picLocks noChangeAspect="1" noChangeArrowheads="1"/>
          </p:cNvPicPr>
          <p:nvPr/>
        </p:nvPicPr>
        <p:blipFill>
          <a:blip r:embed="rId3" cstate="email"/>
          <a:srcRect/>
          <a:stretch>
            <a:fillRect/>
          </a:stretch>
        </p:blipFill>
        <p:spPr bwMode="auto">
          <a:xfrm>
            <a:off x="4788024" y="5000636"/>
            <a:ext cx="3816424" cy="15967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37889" name="Rectangle 1"/>
          <p:cNvSpPr>
            <a:spLocks noChangeArrowheads="1"/>
          </p:cNvSpPr>
          <p:nvPr/>
        </p:nvSpPr>
        <p:spPr bwMode="auto">
          <a:xfrm>
            <a:off x="357158" y="560468"/>
            <a:ext cx="8286808"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2000" b="1"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Запрет на работу в опасных условиях (4-й класс):</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Запрет не касается работ из перечня, утвержденного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Распоряжением Правительства РФ от 04.12.2021 № 3455-р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 перечне работ, на которые не распространяется запрет, установленный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статьей 214.1 Трудового кодекса Российской Федерации».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Согласно перечню,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опасных условиях можно выполнять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28 видов работ</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том числе: аварийно-спасательные работы, работы по предупреждению ЧС, по локализации и ликвидации последствий аварий, по профилактике и тушению пожаров.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ВАЖНО ПОМНИТЬ!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время приостановки работы за работниками сохраните место работы и средний заработок.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Работника с его согласия можно перевести на другую работу с оплатой труда по выполняемой работе, но не ниже среднего заработка по прежней работе (ст. 216.1 новой редакции ТК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image"/>
          <p:cNvPicPr/>
          <p:nvPr/>
        </p:nvPicPr>
        <p:blipFill>
          <a:blip r:embed="rId3" cstate="email"/>
          <a:srcRect/>
          <a:stretch>
            <a:fillRect/>
          </a:stretch>
        </p:blipFill>
        <p:spPr bwMode="auto">
          <a:xfrm>
            <a:off x="4786314" y="5143512"/>
            <a:ext cx="3500462" cy="1714488"/>
          </a:xfrm>
          <a:prstGeom prst="rect">
            <a:avLst/>
          </a:prstGeom>
          <a:noFill/>
          <a:ln w="9525">
            <a:noFill/>
            <a:miter lim="800000"/>
            <a:headEnd/>
            <a:tailEnd/>
          </a:ln>
        </p:spPr>
      </p:pic>
      <p:sp>
        <p:nvSpPr>
          <p:cNvPr id="5" name="Прямоугольник 4"/>
          <p:cNvSpPr/>
          <p:nvPr/>
        </p:nvSpPr>
        <p:spPr>
          <a:xfrm>
            <a:off x="1357290" y="285728"/>
            <a:ext cx="7143800" cy="369332"/>
          </a:xfrm>
          <a:prstGeom prst="rect">
            <a:avLst/>
          </a:prstGeom>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Шесть контрольных точек при проверке рабочего места:</a:t>
            </a:r>
            <a:endParaRPr lang="ru-RU"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pPr lvl="0"/>
            <a:r>
              <a:rPr lang="ru-RU" sz="2200" b="1" dirty="0" smtClean="0">
                <a:latin typeface="Times New Roman" pitchFamily="18" charset="0"/>
                <a:ea typeface="Calibri" pitchFamily="34" charset="0"/>
                <a:cs typeface="Times New Roman" pitchFamily="18" charset="0"/>
              </a:rPr>
              <a:t/>
            </a:r>
            <a:br>
              <a:rPr lang="ru-RU" sz="2200" b="1" dirty="0" smtClean="0">
                <a:latin typeface="Times New Roman" pitchFamily="18" charset="0"/>
                <a:ea typeface="Calibri" pitchFamily="34" charset="0"/>
                <a:cs typeface="Times New Roman" pitchFamily="18" charset="0"/>
              </a:rPr>
            </a:br>
            <a:r>
              <a:rPr lang="ru-RU" sz="2200" b="1" dirty="0" smtClean="0">
                <a:latin typeface="Times New Roman" pitchFamily="18" charset="0"/>
                <a:ea typeface="Calibri" pitchFamily="34" charset="0"/>
                <a:cs typeface="Times New Roman" pitchFamily="18" charset="0"/>
              </a:rPr>
              <a:t/>
            </a:r>
            <a:br>
              <a:rPr lang="ru-RU" sz="2200" b="1" dirty="0" smtClean="0">
                <a:latin typeface="Times New Roman" pitchFamily="18" charset="0"/>
                <a:ea typeface="Calibri" pitchFamily="34" charset="0"/>
                <a:cs typeface="Times New Roman" pitchFamily="18" charset="0"/>
              </a:rPr>
            </a:br>
            <a:r>
              <a:rPr lang="ru-RU" sz="2000" b="1" dirty="0" smtClean="0">
                <a:solidFill>
                  <a:srgbClr val="C00000"/>
                </a:solidFill>
                <a:latin typeface="Times New Roman" pitchFamily="18" charset="0"/>
                <a:cs typeface="Times New Roman" pitchFamily="18" charset="0"/>
              </a:rPr>
              <a:t>Профсоюз – это территория </a:t>
            </a:r>
            <a:r>
              <a:rPr lang="ru-RU" sz="2000" b="1" dirty="0" smtClean="0">
                <a:solidFill>
                  <a:srgbClr val="C00000"/>
                </a:solidFill>
                <a:latin typeface="Times New Roman" pitchFamily="18" charset="0"/>
                <a:cs typeface="Times New Roman" pitchFamily="18" charset="0"/>
              </a:rPr>
              <a:t>здоровья! </a:t>
            </a:r>
            <a:r>
              <a:rPr lang="ru-RU" sz="2200" b="1" dirty="0" smtClean="0">
                <a:latin typeface="Times New Roman" pitchFamily="18" charset="0"/>
                <a:ea typeface="Calibri" pitchFamily="34" charset="0"/>
                <a:cs typeface="Times New Roman" pitchFamily="18" charset="0"/>
              </a:rPr>
              <a:t/>
            </a:r>
            <a:br>
              <a:rPr lang="ru-RU" sz="2200" b="1" dirty="0" smtClean="0">
                <a:latin typeface="Times New Roman" pitchFamily="18" charset="0"/>
                <a:ea typeface="Calibri" pitchFamily="34" charset="0"/>
                <a:cs typeface="Times New Roman" pitchFamily="18" charset="0"/>
              </a:rPr>
            </a:br>
            <a:r>
              <a:rPr lang="ru-RU" sz="2200" b="1" dirty="0" smtClean="0">
                <a:latin typeface="Times New Roman" pitchFamily="18" charset="0"/>
                <a:ea typeface="Calibri" pitchFamily="34" charset="0"/>
                <a:cs typeface="Times New Roman" pitchFamily="18" charset="0"/>
              </a:rPr>
              <a:t>Права </a:t>
            </a:r>
            <a:r>
              <a:rPr lang="ru-RU" sz="2200" b="1" dirty="0" smtClean="0">
                <a:latin typeface="Times New Roman" pitchFamily="18" charset="0"/>
                <a:ea typeface="Calibri" pitchFamily="34" charset="0"/>
                <a:cs typeface="Times New Roman" pitchFamily="18" charset="0"/>
              </a:rPr>
              <a:t>профсоюзов в области охраны </a:t>
            </a:r>
            <a:r>
              <a:rPr lang="ru-RU" sz="2200" b="1" dirty="0" smtClean="0">
                <a:latin typeface="Times New Roman" pitchFamily="18" charset="0"/>
                <a:ea typeface="Calibri" pitchFamily="34" charset="0"/>
                <a:cs typeface="Times New Roman" pitchFamily="18" charset="0"/>
              </a:rPr>
              <a:t>труда определены  </a:t>
            </a:r>
            <a:r>
              <a:rPr lang="ru-RU" b="1" dirty="0" smtClean="0"/>
              <a:t/>
            </a:r>
            <a:br>
              <a:rPr lang="ru-RU" b="1" dirty="0" smtClean="0"/>
            </a:br>
            <a:endParaRPr lang="ru-RU" dirty="0"/>
          </a:p>
        </p:txBody>
      </p:sp>
      <p:sp>
        <p:nvSpPr>
          <p:cNvPr id="3" name="Содержимое 2"/>
          <p:cNvSpPr>
            <a:spLocks noGrp="1"/>
          </p:cNvSpPr>
          <p:nvPr>
            <p:ph idx="1"/>
          </p:nvPr>
        </p:nvSpPr>
        <p:spPr>
          <a:xfrm>
            <a:off x="457200" y="1052736"/>
            <a:ext cx="8229600" cy="5073427"/>
          </a:xfrm>
        </p:spPr>
        <p:txBody>
          <a:bodyPr>
            <a:normAutofit/>
          </a:bodyPr>
          <a:lstStyle/>
          <a:p>
            <a:pPr algn="just">
              <a:buNone/>
            </a:pPr>
            <a:r>
              <a:rPr lang="ru-RU" sz="2000" dirty="0" smtClean="0">
                <a:latin typeface="Times New Roman" pitchFamily="18" charset="0"/>
                <a:ea typeface="Calibri" pitchFamily="34" charset="0"/>
                <a:cs typeface="Times New Roman" pitchFamily="18" charset="0"/>
              </a:rPr>
              <a:t>1. </a:t>
            </a:r>
            <a:r>
              <a:rPr lang="ru-RU" sz="2000" b="1" dirty="0" smtClean="0">
                <a:latin typeface="Times New Roman" pitchFamily="18" charset="0"/>
                <a:ea typeface="Calibri" pitchFamily="34" charset="0"/>
                <a:cs typeface="Times New Roman" pitchFamily="18" charset="0"/>
              </a:rPr>
              <a:t>Трудовым кодексом </a:t>
            </a:r>
            <a:r>
              <a:rPr lang="ru-RU" sz="2000" b="1" dirty="0" smtClean="0">
                <a:latin typeface="Times New Roman" pitchFamily="18" charset="0"/>
                <a:ea typeface="Calibri" pitchFamily="34" charset="0"/>
                <a:cs typeface="Times New Roman" pitchFamily="18" charset="0"/>
              </a:rPr>
              <a:t>Российской Федерации ст. 370 </a:t>
            </a:r>
            <a:r>
              <a:rPr lang="ru-RU" sz="2000" dirty="0" smtClean="0">
                <a:latin typeface="Times New Roman" pitchFamily="18" charset="0"/>
                <a:ea typeface="Calibri" pitchFamily="34" charset="0"/>
                <a:cs typeface="Times New Roman" pitchFamily="18" charset="0"/>
              </a:rPr>
              <a:t>(техническая инспекция труда профсоюзов, уполномоченные лица по охране труда первичных профсоюзных организаций;</a:t>
            </a:r>
          </a:p>
          <a:p>
            <a:pPr algn="just">
              <a:buNone/>
            </a:pPr>
            <a:r>
              <a:rPr lang="ru-RU" sz="2000" dirty="0" smtClean="0">
                <a:latin typeface="Times New Roman" pitchFamily="18" charset="0"/>
                <a:ea typeface="Calibri" pitchFamily="34" charset="0"/>
                <a:cs typeface="Times New Roman" pitchFamily="18" charset="0"/>
              </a:rPr>
              <a:t>2 . </a:t>
            </a:r>
            <a:r>
              <a:rPr lang="ru-RU" sz="2000" b="1" dirty="0" smtClean="0">
                <a:latin typeface="Times New Roman" pitchFamily="18" charset="0"/>
                <a:ea typeface="Calibri" pitchFamily="34" charset="0"/>
                <a:cs typeface="Times New Roman" pitchFamily="18" charset="0"/>
              </a:rPr>
              <a:t>Федеральным законом </a:t>
            </a:r>
            <a:r>
              <a:rPr lang="ru-RU" sz="2000" b="1" dirty="0" smtClean="0">
                <a:latin typeface="Times New Roman" pitchFamily="18" charset="0"/>
                <a:ea typeface="Calibri" pitchFamily="34" charset="0"/>
                <a:cs typeface="Times New Roman" pitchFamily="18" charset="0"/>
              </a:rPr>
              <a:t>от 12.01.1996 N 10-ФЗ</a:t>
            </a:r>
          </a:p>
          <a:p>
            <a:pPr algn="just">
              <a:buNone/>
            </a:pPr>
            <a:r>
              <a:rPr lang="ru-RU" sz="20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   </a:t>
            </a:r>
            <a:r>
              <a:rPr lang="ru-RU" sz="2000" b="1" dirty="0" smtClean="0">
                <a:latin typeface="Times New Roman" pitchFamily="18" charset="0"/>
                <a:ea typeface="Calibri" pitchFamily="34" charset="0"/>
                <a:cs typeface="Times New Roman" pitchFamily="18" charset="0"/>
              </a:rPr>
              <a:t>"</a:t>
            </a:r>
            <a:r>
              <a:rPr lang="ru-RU" sz="2000" b="1" dirty="0" smtClean="0">
                <a:latin typeface="Times New Roman" pitchFamily="18" charset="0"/>
                <a:ea typeface="Calibri" pitchFamily="34" charset="0"/>
                <a:cs typeface="Times New Roman" pitchFamily="18" charset="0"/>
              </a:rPr>
              <a:t>О профессиональных союзах, их правах и гарантиях </a:t>
            </a:r>
            <a:r>
              <a:rPr lang="ru-RU" sz="2000" b="1" dirty="0" smtClean="0">
                <a:latin typeface="Times New Roman" pitchFamily="18" charset="0"/>
                <a:ea typeface="Calibri" pitchFamily="34" charset="0"/>
                <a:cs typeface="Times New Roman" pitchFamily="18" charset="0"/>
              </a:rPr>
              <a:t>деятельности» </a:t>
            </a:r>
            <a:r>
              <a:rPr lang="ru-RU" sz="20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Статья </a:t>
            </a:r>
            <a:r>
              <a:rPr lang="ru-RU" sz="2000" dirty="0" smtClean="0">
                <a:latin typeface="Times New Roman" pitchFamily="18" charset="0"/>
                <a:ea typeface="Calibri" pitchFamily="34" charset="0"/>
                <a:cs typeface="Times New Roman" pitchFamily="18" charset="0"/>
              </a:rPr>
              <a:t>20. </a:t>
            </a:r>
            <a:r>
              <a:rPr lang="ru-RU" sz="2000" dirty="0" smtClean="0">
                <a:latin typeface="Times New Roman" pitchFamily="18" charset="0"/>
                <a:ea typeface="Calibri" pitchFamily="34" charset="0"/>
                <a:cs typeface="Times New Roman" pitchFamily="18" charset="0"/>
              </a:rPr>
              <a:t>«Права </a:t>
            </a:r>
            <a:r>
              <a:rPr lang="ru-RU" sz="2000" dirty="0" smtClean="0">
                <a:latin typeface="Times New Roman" pitchFamily="18" charset="0"/>
                <a:ea typeface="Calibri" pitchFamily="34" charset="0"/>
                <a:cs typeface="Times New Roman" pitchFamily="18" charset="0"/>
              </a:rPr>
              <a:t>профсоюзов в области охраны труда и окружающей </a:t>
            </a:r>
            <a:r>
              <a:rPr lang="ru-RU" sz="2000" dirty="0" smtClean="0">
                <a:latin typeface="Times New Roman" pitchFamily="18" charset="0"/>
                <a:ea typeface="Calibri" pitchFamily="34" charset="0"/>
                <a:cs typeface="Times New Roman" pitchFamily="18" charset="0"/>
              </a:rPr>
              <a:t>среды».</a:t>
            </a:r>
            <a:endParaRPr lang="ru-RU" sz="2000" dirty="0" smtClean="0">
              <a:latin typeface="Times New Roman" pitchFamily="18" charset="0"/>
              <a:ea typeface="Calibri" pitchFamily="34" charset="0"/>
              <a:cs typeface="Times New Roman" pitchFamily="18" charset="0"/>
            </a:endParaRPr>
          </a:p>
          <a:p>
            <a:pPr algn="just">
              <a:buNone/>
            </a:pPr>
            <a:r>
              <a:rPr lang="ru-RU" sz="20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3</a:t>
            </a:r>
            <a:r>
              <a:rPr lang="ru-RU" sz="2000" b="1" dirty="0" smtClean="0">
                <a:latin typeface="Times New Roman" pitchFamily="18" charset="0"/>
                <a:ea typeface="Calibri" pitchFamily="34" charset="0"/>
                <a:cs typeface="Times New Roman" pitchFamily="18" charset="0"/>
              </a:rPr>
              <a:t>. </a:t>
            </a:r>
            <a:r>
              <a:rPr lang="ru-RU" sz="2000" b="1" dirty="0" smtClean="0">
                <a:latin typeface="Times New Roman" pitchFamily="18" charset="0"/>
                <a:ea typeface="Calibri" pitchFamily="34" charset="0"/>
                <a:cs typeface="Times New Roman" pitchFamily="18" charset="0"/>
              </a:rPr>
              <a:t>Всеми видами соглашений </a:t>
            </a:r>
            <a:r>
              <a:rPr lang="ru-RU" sz="2000" dirty="0" smtClean="0">
                <a:latin typeface="Times New Roman" pitchFamily="18" charset="0"/>
                <a:ea typeface="Calibri" pitchFamily="34" charset="0"/>
                <a:cs typeface="Times New Roman" pitchFamily="18" charset="0"/>
              </a:rPr>
              <a:t>сторон социального </a:t>
            </a:r>
            <a:r>
              <a:rPr lang="ru-RU" sz="2000" dirty="0" smtClean="0">
                <a:latin typeface="Times New Roman" pitchFamily="18" charset="0"/>
                <a:ea typeface="Calibri" pitchFamily="34" charset="0"/>
                <a:cs typeface="Times New Roman" pitchFamily="18" charset="0"/>
              </a:rPr>
              <a:t>партнерства (ст. 45 ТК РФ),  </a:t>
            </a:r>
            <a:r>
              <a:rPr lang="ru-RU" sz="2000" dirty="0" smtClean="0">
                <a:latin typeface="Times New Roman" pitchFamily="18" charset="0"/>
                <a:ea typeface="Calibri" pitchFamily="34" charset="0"/>
                <a:cs typeface="Times New Roman" pitchFamily="18" charset="0"/>
              </a:rPr>
              <a:t>в том числе </a:t>
            </a:r>
            <a:r>
              <a:rPr lang="ru-RU" sz="2000" dirty="0" smtClean="0">
                <a:latin typeface="Times New Roman" pitchFamily="18" charset="0"/>
                <a:ea typeface="Calibri" pitchFamily="34" charset="0"/>
                <a:cs typeface="Times New Roman" pitchFamily="18" charset="0"/>
              </a:rPr>
              <a:t>Федеральными, областными, муниципальными отраслевыми соглашениями.</a:t>
            </a:r>
            <a:endParaRPr lang="ru-RU" sz="2000" dirty="0" smtClean="0">
              <a:latin typeface="Times New Roman" pitchFamily="18" charset="0"/>
              <a:ea typeface="Calibri" pitchFamily="34" charset="0"/>
              <a:cs typeface="Times New Roman" pitchFamily="18" charset="0"/>
            </a:endParaRPr>
          </a:p>
          <a:p>
            <a:pPr algn="just">
              <a:buNone/>
            </a:pPr>
            <a:r>
              <a:rPr lang="ru-RU" sz="2000" dirty="0" smtClean="0">
                <a:latin typeface="Times New Roman" pitchFamily="18" charset="0"/>
                <a:ea typeface="Calibri" pitchFamily="34" charset="0"/>
                <a:cs typeface="Times New Roman" pitchFamily="18" charset="0"/>
              </a:rPr>
              <a:t>4</a:t>
            </a:r>
            <a:r>
              <a:rPr lang="ru-RU" sz="2000" dirty="0" smtClean="0">
                <a:latin typeface="Times New Roman" pitchFamily="18" charset="0"/>
                <a:ea typeface="Calibri" pitchFamily="34" charset="0"/>
                <a:cs typeface="Times New Roman" pitchFamily="18" charset="0"/>
              </a:rPr>
              <a:t>. </a:t>
            </a:r>
            <a:r>
              <a:rPr lang="ru-RU" sz="2000" b="1" dirty="0" smtClean="0">
                <a:latin typeface="Times New Roman" pitchFamily="18" charset="0"/>
                <a:ea typeface="Calibri" pitchFamily="34" charset="0"/>
                <a:cs typeface="Times New Roman" pitchFamily="18" charset="0"/>
              </a:rPr>
              <a:t>Коллективными договорами</a:t>
            </a:r>
            <a:r>
              <a:rPr lang="ru-RU" sz="2000" dirty="0" smtClean="0">
                <a:latin typeface="Times New Roman" pitchFamily="18" charset="0"/>
                <a:ea typeface="Calibri" pitchFamily="34" charset="0"/>
                <a:cs typeface="Times New Roman" pitchFamily="18" charset="0"/>
              </a:rPr>
              <a:t>.</a:t>
            </a:r>
            <a:endParaRPr lang="ru-RU" sz="2000" dirty="0" smtClean="0">
              <a:latin typeface="Times New Roman" pitchFamily="18" charset="0"/>
              <a:ea typeface="Calibri" pitchFamily="34" charset="0"/>
              <a:cs typeface="Times New Roman" pitchFamily="18" charset="0"/>
            </a:endParaRPr>
          </a:p>
          <a:p>
            <a:pPr algn="just">
              <a:buNone/>
            </a:pPr>
            <a:r>
              <a:rPr lang="ru-RU" sz="2000" dirty="0" smtClean="0">
                <a:latin typeface="Times New Roman" pitchFamily="18" charset="0"/>
                <a:ea typeface="Calibri" pitchFamily="34" charset="0"/>
                <a:cs typeface="Times New Roman" pitchFamily="18" charset="0"/>
              </a:rPr>
              <a:t>5</a:t>
            </a:r>
            <a:r>
              <a:rPr lang="ru-RU" sz="2000" dirty="0" smtClean="0">
                <a:latin typeface="Times New Roman" pitchFamily="18" charset="0"/>
                <a:ea typeface="Calibri" pitchFamily="34" charset="0"/>
                <a:cs typeface="Times New Roman" pitchFamily="18" charset="0"/>
              </a:rPr>
              <a:t>. </a:t>
            </a:r>
            <a:r>
              <a:rPr lang="ru-RU" sz="2000" b="1" dirty="0" smtClean="0">
                <a:latin typeface="Times New Roman" pitchFamily="18" charset="0"/>
                <a:ea typeface="Calibri" pitchFamily="34" charset="0"/>
                <a:cs typeface="Times New Roman" pitchFamily="18" charset="0"/>
              </a:rPr>
              <a:t>Локальными нормативными актами </a:t>
            </a:r>
            <a:r>
              <a:rPr lang="ru-RU" sz="2000" dirty="0" smtClean="0">
                <a:latin typeface="Times New Roman" pitchFamily="18" charset="0"/>
                <a:ea typeface="Calibri" pitchFamily="34" charset="0"/>
                <a:cs typeface="Times New Roman" pitchFamily="18" charset="0"/>
              </a:rPr>
              <a:t>образовательных учреждений. </a:t>
            </a:r>
          </a:p>
        </p:txBody>
      </p:sp>
      <p:pic>
        <p:nvPicPr>
          <p:cNvPr id="4" name="Picture 4" descr="знак ТИТ_11"/>
          <p:cNvPicPr>
            <a:picLocks noChangeAspect="1" noChangeArrowheads="1"/>
          </p:cNvPicPr>
          <p:nvPr/>
        </p:nvPicPr>
        <p:blipFill>
          <a:blip r:embed="rId2" cstate="email"/>
          <a:srcRect/>
          <a:stretch>
            <a:fillRect/>
          </a:stretch>
        </p:blipFill>
        <p:spPr bwMode="auto">
          <a:xfrm>
            <a:off x="539552" y="0"/>
            <a:ext cx="886691" cy="1008112"/>
          </a:xfrm>
          <a:prstGeom prst="rect">
            <a:avLst/>
          </a:prstGeom>
          <a:noFill/>
          <a:ln w="9525">
            <a:noFill/>
            <a:miter lim="800000"/>
            <a:headEnd/>
            <a:tailEnd/>
          </a:ln>
        </p:spPr>
      </p:pic>
      <p:pic>
        <p:nvPicPr>
          <p:cNvPr id="5" name="Picture 2" descr="Communication Clipart - New Stock Communication Designs by Some Of the Best Online 3D Vector Illustrators Online - Page 6"/>
          <p:cNvPicPr>
            <a:picLocks noChangeAspect="1" noChangeArrowheads="1"/>
          </p:cNvPicPr>
          <p:nvPr/>
        </p:nvPicPr>
        <p:blipFill>
          <a:blip r:embed="rId3" cstate="email"/>
          <a:srcRect/>
          <a:stretch>
            <a:fillRect/>
          </a:stretch>
        </p:blipFill>
        <p:spPr bwMode="auto">
          <a:xfrm>
            <a:off x="2627784" y="5085184"/>
            <a:ext cx="4248472" cy="177281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92275" y="2528888"/>
            <a:ext cx="5454250" cy="64633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ru-RU" sz="3600" b="1" dirty="0">
                <a:solidFill>
                  <a:srgbClr val="002060"/>
                </a:solidFill>
                <a:effectLst>
                  <a:outerShdw blurRad="38100" dist="38100" dir="2700000" algn="tl">
                    <a:srgbClr val="C0C0C0"/>
                  </a:outerShdw>
                </a:effectLst>
                <a:cs typeface="+mn-cs"/>
              </a:rPr>
              <a:t>Благодарим за внимание!</a:t>
            </a:r>
          </a:p>
        </p:txBody>
      </p:sp>
      <p:pic>
        <p:nvPicPr>
          <p:cNvPr id="16387" name="Picture 3" descr="5"/>
          <p:cNvPicPr>
            <a:picLocks noChangeAspect="1" noChangeArrowheads="1"/>
          </p:cNvPicPr>
          <p:nvPr/>
        </p:nvPicPr>
        <p:blipFill>
          <a:blip r:embed="rId3" cstate="print"/>
          <a:srcRect/>
          <a:stretch>
            <a:fillRect/>
          </a:stretch>
        </p:blipFill>
        <p:spPr bwMode="auto">
          <a:xfrm>
            <a:off x="684213" y="4581525"/>
            <a:ext cx="590550" cy="627063"/>
          </a:xfrm>
          <a:prstGeom prst="rect">
            <a:avLst/>
          </a:prstGeom>
          <a:noFill/>
          <a:ln w="9525">
            <a:noFill/>
            <a:miter lim="800000"/>
            <a:headEnd/>
            <a:tailEnd/>
          </a:ln>
        </p:spPr>
      </p:pic>
      <p:pic>
        <p:nvPicPr>
          <p:cNvPr id="16388" name="Picture 4" descr="send_receive_256"/>
          <p:cNvPicPr>
            <a:picLocks noChangeAspect="1" noChangeArrowheads="1"/>
          </p:cNvPicPr>
          <p:nvPr/>
        </p:nvPicPr>
        <p:blipFill>
          <a:blip r:embed="rId4" cstate="print"/>
          <a:srcRect/>
          <a:stretch>
            <a:fillRect/>
          </a:stretch>
        </p:blipFill>
        <p:spPr bwMode="auto">
          <a:xfrm>
            <a:off x="611188" y="5373688"/>
            <a:ext cx="784225" cy="784225"/>
          </a:xfrm>
          <a:prstGeom prst="rect">
            <a:avLst/>
          </a:prstGeom>
          <a:noFill/>
          <a:ln w="9525">
            <a:noFill/>
            <a:miter lim="800000"/>
            <a:headEnd/>
            <a:tailEnd/>
          </a:ln>
        </p:spPr>
      </p:pic>
      <p:sp>
        <p:nvSpPr>
          <p:cNvPr id="16389" name="Text Box 5"/>
          <p:cNvSpPr txBox="1">
            <a:spLocks noChangeArrowheads="1"/>
          </p:cNvSpPr>
          <p:nvPr/>
        </p:nvSpPr>
        <p:spPr bwMode="auto">
          <a:xfrm>
            <a:off x="1311275" y="4719638"/>
            <a:ext cx="2238375" cy="400050"/>
          </a:xfrm>
          <a:prstGeom prst="rect">
            <a:avLst/>
          </a:prstGeom>
          <a:noFill/>
          <a:ln w="9525">
            <a:noFill/>
            <a:miter lim="800000"/>
            <a:headEnd/>
            <a:tailEnd/>
          </a:ln>
        </p:spPr>
        <p:txBody>
          <a:bodyPr wrap="none">
            <a:spAutoFit/>
          </a:bodyPr>
          <a:lstStyle/>
          <a:p>
            <a:r>
              <a:rPr lang="en-US" sz="2000" b="1" dirty="0">
                <a:solidFill>
                  <a:srgbClr val="002060"/>
                </a:solidFill>
                <a:latin typeface="Calibri" pitchFamily="34" charset="0"/>
              </a:rPr>
              <a:t>www.arhoblprof.ru</a:t>
            </a:r>
            <a:endParaRPr lang="ru-RU" sz="2000" b="1" dirty="0">
              <a:solidFill>
                <a:srgbClr val="002060"/>
              </a:solidFill>
              <a:latin typeface="Calibri" pitchFamily="34" charset="0"/>
            </a:endParaRPr>
          </a:p>
        </p:txBody>
      </p:sp>
      <p:sp>
        <p:nvSpPr>
          <p:cNvPr id="16390" name="Text Box 6"/>
          <p:cNvSpPr txBox="1">
            <a:spLocks noChangeArrowheads="1"/>
          </p:cNvSpPr>
          <p:nvPr/>
        </p:nvSpPr>
        <p:spPr bwMode="auto">
          <a:xfrm>
            <a:off x="1403350" y="5300663"/>
            <a:ext cx="2212975" cy="708025"/>
          </a:xfrm>
          <a:prstGeom prst="rect">
            <a:avLst/>
          </a:prstGeom>
          <a:noFill/>
          <a:ln w="9525">
            <a:noFill/>
            <a:miter lim="800000"/>
            <a:headEnd/>
            <a:tailEnd/>
          </a:ln>
        </p:spPr>
        <p:txBody>
          <a:bodyPr wrap="none">
            <a:spAutoFit/>
          </a:bodyPr>
          <a:lstStyle/>
          <a:p>
            <a:endParaRPr lang="en-US" sz="2000" b="1" dirty="0">
              <a:solidFill>
                <a:srgbClr val="000000"/>
              </a:solidFill>
              <a:latin typeface="Calibri" pitchFamily="34" charset="0"/>
            </a:endParaRPr>
          </a:p>
          <a:p>
            <a:r>
              <a:rPr lang="en-US" sz="2000" b="1" dirty="0">
                <a:solidFill>
                  <a:srgbClr val="002060"/>
                </a:solidFill>
                <a:latin typeface="Calibri" pitchFamily="34" charset="0"/>
              </a:rPr>
              <a:t>profobr@atknet.ru</a:t>
            </a:r>
            <a:endParaRPr lang="ru-RU" sz="2000" b="1" dirty="0">
              <a:solidFill>
                <a:srgbClr val="002060"/>
              </a:solidFill>
              <a:latin typeface="Calibri" pitchFamily="34" charset="0"/>
            </a:endParaRPr>
          </a:p>
        </p:txBody>
      </p:sp>
      <p:pic>
        <p:nvPicPr>
          <p:cNvPr id="16391" name="Picture 7" descr="01"/>
          <p:cNvPicPr>
            <a:picLocks noChangeAspect="1" noChangeArrowheads="1"/>
          </p:cNvPicPr>
          <p:nvPr/>
        </p:nvPicPr>
        <p:blipFill>
          <a:blip r:embed="rId5" cstate="print"/>
          <a:srcRect/>
          <a:stretch>
            <a:fillRect/>
          </a:stretch>
        </p:blipFill>
        <p:spPr bwMode="auto">
          <a:xfrm>
            <a:off x="250825" y="260350"/>
            <a:ext cx="2736850" cy="2052638"/>
          </a:xfrm>
          <a:prstGeom prst="rect">
            <a:avLst/>
          </a:prstGeom>
          <a:noFill/>
          <a:ln w="9525">
            <a:noFill/>
            <a:miter lim="800000"/>
            <a:headEnd/>
            <a:tailEnd/>
          </a:ln>
        </p:spPr>
      </p:pic>
      <p:sp>
        <p:nvSpPr>
          <p:cNvPr id="18440" name="Text Box 8"/>
          <p:cNvSpPr txBox="1">
            <a:spLocks noChangeArrowheads="1"/>
          </p:cNvSpPr>
          <p:nvPr/>
        </p:nvSpPr>
        <p:spPr bwMode="auto">
          <a:xfrm>
            <a:off x="4624388" y="423863"/>
            <a:ext cx="184150" cy="36671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ru-RU">
              <a:effectLst>
                <a:outerShdw blurRad="38100" dist="38100" dir="2700000" algn="tl">
                  <a:srgbClr val="C0C0C0"/>
                </a:outerShdw>
              </a:effectLst>
              <a:cs typeface="+mn-cs"/>
            </a:endParaRPr>
          </a:p>
        </p:txBody>
      </p:sp>
      <p:sp>
        <p:nvSpPr>
          <p:cNvPr id="16393" name="Text Box 9"/>
          <p:cNvSpPr txBox="1">
            <a:spLocks noChangeArrowheads="1"/>
          </p:cNvSpPr>
          <p:nvPr/>
        </p:nvSpPr>
        <p:spPr bwMode="auto">
          <a:xfrm>
            <a:off x="3705225" y="404813"/>
            <a:ext cx="5356659" cy="923330"/>
          </a:xfrm>
          <a:prstGeom prst="rect">
            <a:avLst/>
          </a:prstGeom>
          <a:noFill/>
          <a:ln w="9525">
            <a:noFill/>
            <a:miter lim="800000"/>
            <a:headEnd/>
            <a:tailEnd/>
          </a:ln>
        </p:spPr>
        <p:txBody>
          <a:bodyPr wrap="none">
            <a:spAutoFit/>
          </a:bodyPr>
          <a:lstStyle/>
          <a:p>
            <a:r>
              <a:rPr lang="ru-RU" b="1" dirty="0">
                <a:solidFill>
                  <a:srgbClr val="002060"/>
                </a:solidFill>
                <a:latin typeface="Times New Roman" pitchFamily="18" charset="0"/>
                <a:cs typeface="Times New Roman" pitchFamily="18" charset="0"/>
              </a:rPr>
              <a:t>Архангельская межрегиональная организация </a:t>
            </a:r>
          </a:p>
          <a:p>
            <a:r>
              <a:rPr lang="ru-RU" b="1" dirty="0">
                <a:solidFill>
                  <a:srgbClr val="002060"/>
                </a:solidFill>
                <a:latin typeface="Times New Roman" pitchFamily="18" charset="0"/>
                <a:cs typeface="Times New Roman" pitchFamily="18" charset="0"/>
              </a:rPr>
              <a:t>профессионального союза работников народного </a:t>
            </a:r>
          </a:p>
          <a:p>
            <a:r>
              <a:rPr lang="ru-RU" b="1" dirty="0">
                <a:solidFill>
                  <a:srgbClr val="002060"/>
                </a:solidFill>
                <a:latin typeface="Times New Roman" pitchFamily="18" charset="0"/>
                <a:cs typeface="Times New Roman" pitchFamily="18" charset="0"/>
              </a:rPr>
              <a:t>образования и науки Российской Федерации</a:t>
            </a:r>
          </a:p>
        </p:txBody>
      </p:sp>
      <p:sp>
        <p:nvSpPr>
          <p:cNvPr id="16394" name="Text Box 10"/>
          <p:cNvSpPr txBox="1">
            <a:spLocks noChangeArrowheads="1"/>
          </p:cNvSpPr>
          <p:nvPr/>
        </p:nvSpPr>
        <p:spPr bwMode="auto">
          <a:xfrm>
            <a:off x="3714744" y="1493838"/>
            <a:ext cx="5074968" cy="369332"/>
          </a:xfrm>
          <a:prstGeom prst="rect">
            <a:avLst/>
          </a:prstGeom>
          <a:noFill/>
          <a:ln w="9525">
            <a:noFill/>
            <a:miter lim="800000"/>
            <a:headEnd/>
            <a:tailEnd/>
          </a:ln>
        </p:spPr>
        <p:txBody>
          <a:bodyPr wrap="square">
            <a:spAutoFit/>
          </a:bodyPr>
          <a:lstStyle/>
          <a:p>
            <a:r>
              <a:rPr lang="ru-RU" b="1" dirty="0" smtClean="0">
                <a:solidFill>
                  <a:srgbClr val="002060"/>
                </a:solidFill>
                <a:latin typeface="Times New Roman" pitchFamily="18" charset="0"/>
                <a:cs typeface="Times New Roman" pitchFamily="18" charset="0"/>
              </a:rPr>
              <a:t>     163000</a:t>
            </a:r>
            <a:r>
              <a:rPr lang="ru-RU" b="1" dirty="0">
                <a:solidFill>
                  <a:srgbClr val="002060"/>
                </a:solidFill>
                <a:latin typeface="Times New Roman" pitchFamily="18" charset="0"/>
                <a:cs typeface="Times New Roman" pitchFamily="18" charset="0"/>
              </a:rPr>
              <a:t>, г. Архангельск, пр. Ломоносова, 209</a:t>
            </a:r>
          </a:p>
        </p:txBody>
      </p:sp>
      <p:pic>
        <p:nvPicPr>
          <p:cNvPr id="16395" name="Picture 11" descr="shutterstock_9787348 копия"/>
          <p:cNvPicPr>
            <a:picLocks noChangeAspect="1" noChangeArrowheads="1"/>
          </p:cNvPicPr>
          <p:nvPr/>
        </p:nvPicPr>
        <p:blipFill>
          <a:blip r:embed="rId6" cstate="print"/>
          <a:srcRect/>
          <a:stretch>
            <a:fillRect/>
          </a:stretch>
        </p:blipFill>
        <p:spPr bwMode="auto">
          <a:xfrm>
            <a:off x="4211638" y="3208338"/>
            <a:ext cx="4932362" cy="3649662"/>
          </a:xfrm>
          <a:prstGeom prst="rect">
            <a:avLst/>
          </a:prstGeom>
          <a:noFill/>
          <a:ln w="9525">
            <a:noFill/>
            <a:miter lim="800000"/>
            <a:headEnd/>
            <a:tailEnd/>
          </a:ln>
        </p:spPr>
      </p:pic>
      <p:sp>
        <p:nvSpPr>
          <p:cNvPr id="16396" name="Text Box 12"/>
          <p:cNvSpPr txBox="1">
            <a:spLocks noChangeArrowheads="1"/>
          </p:cNvSpPr>
          <p:nvPr/>
        </p:nvSpPr>
        <p:spPr bwMode="auto">
          <a:xfrm>
            <a:off x="5616575" y="3644900"/>
            <a:ext cx="2360613" cy="2862263"/>
          </a:xfrm>
          <a:prstGeom prst="rect">
            <a:avLst/>
          </a:prstGeom>
          <a:noFill/>
          <a:ln w="9525">
            <a:noFill/>
            <a:miter lim="800000"/>
            <a:headEnd/>
            <a:tailEnd/>
          </a:ln>
        </p:spPr>
        <p:txBody>
          <a:bodyPr wrap="none">
            <a:spAutoFit/>
          </a:bodyPr>
          <a:lstStyle/>
          <a:p>
            <a:r>
              <a:rPr lang="ru-RU" b="1" dirty="0">
                <a:solidFill>
                  <a:srgbClr val="002060"/>
                </a:solidFill>
                <a:latin typeface="Calibri" pitchFamily="34" charset="0"/>
              </a:rPr>
              <a:t>Председатель</a:t>
            </a:r>
          </a:p>
          <a:p>
            <a:r>
              <a:rPr lang="ru-RU" b="1" dirty="0">
                <a:solidFill>
                  <a:srgbClr val="002060"/>
                </a:solidFill>
                <a:latin typeface="Calibri" pitchFamily="34" charset="0"/>
              </a:rPr>
              <a:t>(8-8182)65-52-97</a:t>
            </a:r>
          </a:p>
          <a:p>
            <a:r>
              <a:rPr lang="ru-RU" b="1" dirty="0">
                <a:solidFill>
                  <a:srgbClr val="002060"/>
                </a:solidFill>
                <a:latin typeface="Calibri" pitchFamily="34" charset="0"/>
              </a:rPr>
              <a:t>Заместитель</a:t>
            </a:r>
          </a:p>
          <a:p>
            <a:r>
              <a:rPr lang="ru-RU" b="1" dirty="0">
                <a:solidFill>
                  <a:srgbClr val="002060"/>
                </a:solidFill>
                <a:latin typeface="Calibri" pitchFamily="34" charset="0"/>
              </a:rPr>
              <a:t>(8-8182)65-65-15</a:t>
            </a:r>
          </a:p>
          <a:p>
            <a:r>
              <a:rPr lang="ru-RU" b="1" dirty="0">
                <a:solidFill>
                  <a:srgbClr val="002060"/>
                </a:solidFill>
                <a:latin typeface="Calibri" pitchFamily="34" charset="0"/>
              </a:rPr>
              <a:t>Бухгалтерия и </a:t>
            </a:r>
          </a:p>
          <a:p>
            <a:r>
              <a:rPr lang="ru-RU" b="1" dirty="0">
                <a:solidFill>
                  <a:srgbClr val="002060"/>
                </a:solidFill>
                <a:latin typeface="Calibri" pitchFamily="34" charset="0"/>
              </a:rPr>
              <a:t>информационный </a:t>
            </a:r>
          </a:p>
          <a:p>
            <a:r>
              <a:rPr lang="ru-RU" b="1" dirty="0">
                <a:solidFill>
                  <a:srgbClr val="002060"/>
                </a:solidFill>
                <a:latin typeface="Calibri" pitchFamily="34" charset="0"/>
              </a:rPr>
              <a:t>отдел</a:t>
            </a:r>
          </a:p>
          <a:p>
            <a:r>
              <a:rPr lang="ru-RU" b="1" dirty="0">
                <a:solidFill>
                  <a:srgbClr val="002060"/>
                </a:solidFill>
                <a:latin typeface="Calibri" pitchFamily="34" charset="0"/>
              </a:rPr>
              <a:t>(88182)65-65-25</a:t>
            </a:r>
          </a:p>
          <a:p>
            <a:endParaRPr lang="ru-RU" b="1" dirty="0">
              <a:solidFill>
                <a:srgbClr val="002060"/>
              </a:solidFill>
              <a:latin typeface="Calibri" pitchFamily="34" charset="0"/>
            </a:endParaRPr>
          </a:p>
          <a:p>
            <a:r>
              <a:rPr lang="ru-RU" b="1" dirty="0">
                <a:solidFill>
                  <a:srgbClr val="002060"/>
                </a:solidFill>
                <a:latin typeface="Calibri" pitchFamily="34" charset="0"/>
              </a:rPr>
              <a:t>Факс: (88182)65-65-25</a:t>
            </a:r>
          </a:p>
        </p:txBody>
      </p:sp>
    </p:spTree>
  </p:cSld>
  <p:clrMapOvr>
    <a:masterClrMapping/>
  </p:clrMapOvr>
  <p:transition spd="med">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1025" name="Rectangle 1"/>
          <p:cNvSpPr>
            <a:spLocks noChangeArrowheads="1"/>
          </p:cNvSpPr>
          <p:nvPr/>
        </p:nvSpPr>
        <p:spPr bwMode="auto">
          <a:xfrm>
            <a:off x="357158" y="785794"/>
            <a:ext cx="835821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 Издайте новые приказы о назначении ответственных лиц за охрану труда.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приказах закрепите новые обязанности по разделу X ТК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во всех ЛНА  должна быть ссылка на Федеральный закон от 02.07.2021 № 311-ФЗ «О внесении изменений в Трудовой кодекс Российской Федерации», который с 1 марта меняет раздел X ТК РФ</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ВАЖНО! </a:t>
            </a: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1 марта 2022 года ответственные за охрану труда работники должны дополнительно: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постоянно выявлять опасности и оценивать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профессиональные риски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чтобы снижать или не допускать повышения их уровней (выявление – оценка – управление профессиональными рисками);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допускать работу на рабочих местах с 4-м классом условий труда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опасные)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разработать инструкции по охране труда по новым требованиям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допускать работу по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необновленным</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инструкциям по охране труда;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организовать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расследование и учет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миктротравм</a:t>
            </a:r>
            <a:r>
              <a:rPr kumimoji="0" 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(гл. 36.1 ТК РФ (ред. ФЗ № 311-ФЗ),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 226 ТК</a:t>
            </a: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РФ</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Приказ Минтруда России от 15.09.2021г. № 632н </a:t>
            </a:r>
            <a:r>
              <a:rPr kumimoji="0" lang="ru-RU"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 утверждении рекомендаций по учету микроповреждений (микротравм) работников»).</a:t>
            </a:r>
            <a:endParaRPr lang="ru-RU"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ВАЖНО!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приказе должно быть расписаны</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не только новые обязанности, но и сроки и порядок их выполнения. Например, работа с </a:t>
            </a:r>
            <a:r>
              <a:rPr kumimoji="0" lang="ru-RU"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профрисками</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(сроки, каким образом организовать эту работу  (своими силами или по договору </a:t>
            </a:r>
            <a:r>
              <a:rPr kumimoji="0" lang="ru-RU"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аутсорсинга</a:t>
            </a:r>
            <a:r>
              <a:rPr lang="ru-RU" dirty="0" smtClean="0">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357290" y="142852"/>
            <a:ext cx="7143800" cy="707886"/>
          </a:xfrm>
          <a:prstGeom prst="rect">
            <a:avLst/>
          </a:prstGeom>
        </p:spPr>
        <p:txBody>
          <a:bodyPr wrap="square">
            <a:spAutoFit/>
          </a:bodyPr>
          <a:lstStyle/>
          <a:p>
            <a:pPr lvl="0" algn="ctr"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Алгоритм перехода на новые правила по охране труда следующий: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51520" y="0"/>
            <a:ext cx="472537" cy="482347"/>
          </a:xfrm>
          <a:prstGeom prst="rect">
            <a:avLst/>
          </a:prstGeom>
          <a:noFill/>
          <a:ln w="9525">
            <a:noFill/>
            <a:miter lim="800000"/>
            <a:headEnd/>
            <a:tailEnd/>
          </a:ln>
        </p:spPr>
      </p:pic>
      <p:sp>
        <p:nvSpPr>
          <p:cNvPr id="2049" name="Rectangle 1"/>
          <p:cNvSpPr>
            <a:spLocks noChangeArrowheads="1"/>
          </p:cNvSpPr>
          <p:nvPr/>
        </p:nvSpPr>
        <p:spPr bwMode="auto">
          <a:xfrm>
            <a:off x="428596" y="598717"/>
            <a:ext cx="77867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 Пересмотрите локально-нормативные акты организации,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учтите в них все новые </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требования </a:t>
            </a:r>
            <a:r>
              <a:rPr kumimoji="0" lang="ru-RU"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rPr>
              <a:t>(см. в Путеводителе графу «документы по охране труда к пересмотру).</a:t>
            </a:r>
            <a:endParaRPr kumimoji="0" lang="ru-RU"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357290" y="142852"/>
            <a:ext cx="7143800" cy="369332"/>
          </a:xfrm>
          <a:prstGeom prst="rect">
            <a:avLst/>
          </a:prstGeom>
        </p:spPr>
        <p:txBody>
          <a:bodyPr wrap="square">
            <a:spAutoFit/>
          </a:bodyPr>
          <a:lstStyle/>
          <a:p>
            <a:pPr lvl="0" fontAlgn="base">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Алгоритм перехода на новые правила по охране труда следующий:</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571472" y="1500174"/>
            <a:ext cx="4572032" cy="5693866"/>
          </a:xfrm>
          <a:prstGeom prst="rect">
            <a:avLst/>
          </a:prstGeom>
        </p:spPr>
        <p:txBody>
          <a:bodyPr wrap="square">
            <a:spAutoFit/>
          </a:bodyPr>
          <a:lstStyle/>
          <a:p>
            <a:pPr lvl="0" eaLnBrk="0" fontAlgn="base" hangingPunct="0">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 Положение о системе управления охраной труда (СУОТ):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А).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Содержание Положения о СУОТ должно соответствовать</a:t>
            </a:r>
          </a:p>
          <a:p>
            <a:pPr lvl="0" algn="just" eaLnBrk="0" fontAlgn="base" hangingPunct="0">
              <a:spcBef>
                <a:spcPct val="0"/>
              </a:spcBef>
              <a:spcAft>
                <a:spcPct val="0"/>
              </a:spcAft>
              <a:buFontTx/>
              <a:buChar char="-"/>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Приказу Минтруда России от 29.10.2021 № 776н</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 утверждении Примерного положения о системе управления охраной труда» (с 01.03.22г.).  </a:t>
            </a:r>
          </a:p>
          <a:p>
            <a:pPr lvl="0" algn="just" eaLnBrk="0" fontAlgn="base" hangingPunct="0">
              <a:spcBef>
                <a:spcPct val="0"/>
              </a:spcBef>
              <a:spcAft>
                <a:spcPct val="0"/>
              </a:spcAft>
              <a:buFontTx/>
              <a:buChar char="-"/>
            </a:pPr>
            <a:endParaRPr lang="ru-RU" dirty="0" smtClean="0">
              <a:latin typeface="Times New Roman" pitchFamily="18" charset="0"/>
              <a:ea typeface="Calibri" pitchFamily="34" charset="0"/>
              <a:cs typeface="Times New Roman" pitchFamily="18" charset="0"/>
            </a:endParaRPr>
          </a:p>
          <a:p>
            <a:pPr algn="just"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Укажите в Положении только те пункты примерного положения (из 140 стр.), которые подходят для вашей организации.</a:t>
            </a:r>
          </a:p>
          <a:p>
            <a:pPr lvl="0" algn="just" eaLnBrk="0" fontAlgn="base" hangingPunct="0">
              <a:spcBef>
                <a:spcPct val="0"/>
              </a:spcBef>
              <a:spcAft>
                <a:spcPct val="0"/>
              </a:spcAft>
              <a:buFontTx/>
              <a:buChar char="-"/>
            </a:pP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Имеются Примерные Положениям о СУОТ, разработанным Общероссийским Профсоюзом образования  для всех Типов </a:t>
            </a:r>
            <a:r>
              <a:rPr lang="ru-RU" b="1" dirty="0" smtClean="0">
                <a:latin typeface="Times New Roman" pitchFamily="18" charset="0"/>
                <a:ea typeface="Calibri" pitchFamily="34" charset="0"/>
                <a:cs typeface="Times New Roman" pitchFamily="18" charset="0"/>
              </a:rPr>
              <a:t>ОУ </a:t>
            </a:r>
            <a:r>
              <a:rPr lang="ru-RU" dirty="0" smtClean="0">
                <a:latin typeface="Times New Roman" pitchFamily="18" charset="0"/>
                <a:ea typeface="Calibri" pitchFamily="34" charset="0"/>
                <a:cs typeface="Times New Roman" pitchFamily="18" charset="0"/>
              </a:rPr>
              <a:t>(имеются в профсоюзных организациях для использования и актуализации).</a:t>
            </a:r>
            <a:endParaRPr lang="ru-RU"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endParaRPr lang="ru-RU" dirty="0" smtClean="0">
              <a:latin typeface="Times New Roman" pitchFamily="18" charset="0"/>
              <a:cs typeface="Times New Roman" pitchFamily="18" charset="0"/>
            </a:endParaRPr>
          </a:p>
          <a:p>
            <a:pPr lvl="0" algn="just"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Picture 2" descr="Картинки по запросу планирование менеджмент"/>
          <p:cNvPicPr>
            <a:picLocks noChangeAspect="1" noChangeArrowheads="1"/>
          </p:cNvPicPr>
          <p:nvPr/>
        </p:nvPicPr>
        <p:blipFill>
          <a:blip r:embed="rId3" cstate="email"/>
          <a:srcRect/>
          <a:stretch>
            <a:fillRect/>
          </a:stretch>
        </p:blipFill>
        <p:spPr bwMode="auto">
          <a:xfrm>
            <a:off x="5148064" y="1844824"/>
            <a:ext cx="3995936" cy="34563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effectLst>
                  <a:outerShdw blurRad="38100" dist="38100" dir="2700000" algn="tl">
                    <a:srgbClr val="000000">
                      <a:alpha val="43137"/>
                    </a:srgbClr>
                  </a:outerShdw>
                </a:effectLst>
              </a:rPr>
              <a:t/>
            </a:r>
            <a:br>
              <a:rPr lang="ru-RU" b="1" dirty="0" smtClean="0">
                <a:solidFill>
                  <a:srgbClr val="002060"/>
                </a:solidFill>
                <a:effectLst>
                  <a:outerShdw blurRad="38100" dist="38100" dir="2700000" algn="tl">
                    <a:srgbClr val="000000">
                      <a:alpha val="43137"/>
                    </a:srgbClr>
                  </a:outerShdw>
                </a:effectLst>
              </a:rPr>
            </a:br>
            <a:r>
              <a:rPr lang="ru-RU" sz="2200" b="1" dirty="0" smtClean="0">
                <a:solidFill>
                  <a:srgbClr val="C00000"/>
                </a:solidFill>
                <a:latin typeface="Times New Roman" pitchFamily="18" charset="0"/>
                <a:ea typeface="Calibri" pitchFamily="34" charset="0"/>
                <a:cs typeface="Times New Roman" pitchFamily="18" charset="0"/>
              </a:rPr>
              <a:t>! </a:t>
            </a:r>
            <a:r>
              <a:rPr lang="ru-RU" sz="2200" b="1" dirty="0" smtClean="0">
                <a:latin typeface="Times New Roman" pitchFamily="18" charset="0"/>
                <a:ea typeface="Calibri" pitchFamily="34" charset="0"/>
                <a:cs typeface="Times New Roman" pitchFamily="18" charset="0"/>
              </a:rPr>
              <a:t>Отсутствие СУОТ – основание  внеплановой проверки ГИТ</a:t>
            </a:r>
            <a:br>
              <a:rPr lang="ru-RU" sz="2200" b="1" dirty="0" smtClean="0">
                <a:latin typeface="Times New Roman" pitchFamily="18" charset="0"/>
                <a:ea typeface="Calibri" pitchFamily="34" charset="0"/>
                <a:cs typeface="Times New Roman" pitchFamily="18" charset="0"/>
              </a:rPr>
            </a:br>
            <a:r>
              <a:rPr lang="ru-RU" sz="2200" b="1" dirty="0" smtClean="0">
                <a:latin typeface="Times New Roman" pitchFamily="18" charset="0"/>
                <a:ea typeface="Calibri" pitchFamily="34" charset="0"/>
                <a:cs typeface="Times New Roman" pitchFamily="18" charset="0"/>
              </a:rPr>
              <a:t> </a:t>
            </a:r>
            <a:r>
              <a:rPr lang="ru-RU" sz="2200" dirty="0" smtClean="0">
                <a:latin typeface="Times New Roman" pitchFamily="18" charset="0"/>
                <a:ea typeface="Calibri" pitchFamily="34" charset="0"/>
                <a:cs typeface="Times New Roman" pitchFamily="18" charset="0"/>
              </a:rPr>
              <a:t>(</a:t>
            </a:r>
            <a:r>
              <a:rPr lang="ru-RU" sz="2200" dirty="0" smtClean="0">
                <a:latin typeface="Times New Roman" pitchFamily="18" charset="0"/>
                <a:ea typeface="Calibri" pitchFamily="34" charset="0"/>
                <a:cs typeface="Times New Roman" pitchFamily="18" charset="0"/>
                <a:hlinkClick r:id="rId2"/>
              </a:rPr>
              <a:t>п. 2</a:t>
            </a:r>
            <a:r>
              <a:rPr lang="ru-RU" sz="2200" dirty="0" smtClean="0">
                <a:latin typeface="Times New Roman" pitchFamily="18" charset="0"/>
                <a:ea typeface="Calibri" pitchFamily="34" charset="0"/>
                <a:cs typeface="Times New Roman" pitchFamily="18" charset="0"/>
              </a:rPr>
              <a:t> Постановления Правительства  РФ от 03.04.20 N 438);</a:t>
            </a:r>
            <a:br>
              <a:rPr lang="ru-RU" sz="2200" dirty="0" smtClean="0">
                <a:latin typeface="Times New Roman" pitchFamily="18" charset="0"/>
                <a:ea typeface="Calibri" pitchFamily="34" charset="0"/>
                <a:cs typeface="Times New Roman" pitchFamily="18" charset="0"/>
              </a:rPr>
            </a:br>
            <a:endParaRPr lang="ru-RU" sz="2200" dirty="0"/>
          </a:p>
        </p:txBody>
      </p:sp>
      <p:pic>
        <p:nvPicPr>
          <p:cNvPr id="4" name="Picture 2" descr="Картинки по запросу организация работы клипарт"/>
          <p:cNvPicPr>
            <a:picLocks noGrp="1" noChangeAspect="1" noChangeArrowheads="1"/>
          </p:cNvPicPr>
          <p:nvPr>
            <p:ph idx="1"/>
          </p:nvPr>
        </p:nvPicPr>
        <p:blipFill>
          <a:blip r:embed="rId3" cstate="email"/>
          <a:srcRect/>
          <a:stretch>
            <a:fillRect/>
          </a:stretch>
        </p:blipFill>
        <p:spPr bwMode="auto">
          <a:xfrm>
            <a:off x="323528" y="1268760"/>
            <a:ext cx="8424936" cy="5184576"/>
          </a:xfrm>
          <a:prstGeom prst="rect">
            <a:avLst/>
          </a:prstGeom>
          <a:noFill/>
        </p:spPr>
      </p:pic>
      <p:pic>
        <p:nvPicPr>
          <p:cNvPr id="6" name="Рисунок 5" descr="Безимени-2 копия.png"/>
          <p:cNvPicPr>
            <a:picLocks noChangeAspect="1"/>
          </p:cNvPicPr>
          <p:nvPr/>
        </p:nvPicPr>
        <p:blipFill>
          <a:blip r:embed="rId4" cstate="print"/>
          <a:srcRect/>
          <a:stretch>
            <a:fillRect/>
          </a:stretch>
        </p:blipFill>
        <p:spPr bwMode="auto">
          <a:xfrm>
            <a:off x="323528" y="332656"/>
            <a:ext cx="472537" cy="48234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3" name="Прямоугольник 2"/>
          <p:cNvSpPr/>
          <p:nvPr/>
        </p:nvSpPr>
        <p:spPr>
          <a:xfrm>
            <a:off x="827584" y="142852"/>
            <a:ext cx="8316416" cy="400110"/>
          </a:xfrm>
          <a:prstGeom prst="rect">
            <a:avLst/>
          </a:prstGeom>
        </p:spPr>
        <p:txBody>
          <a:bodyPr wrap="square">
            <a:spAutoFit/>
          </a:bodyPr>
          <a:lstStyle/>
          <a:p>
            <a:pPr lvl="0" algn="ctr"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Алгоритм перехода на новые правила по охране труда следующий: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428596" y="612813"/>
            <a:ext cx="492922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Б).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положении о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СУОТ пересмотрите политику в области охраны труда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Новая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политика </a:t>
            </a:r>
            <a:r>
              <a:rPr kumimoji="0" lang="ru-RU"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должна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 10 нового Положения):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обеспечивать безопасные условия труда и управлять проф. рисками и профзаболеваниями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соответствовать экономической деятельности и особенностям уровней проф. рисков в организации;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отражать цели охраны труда;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включать обязательство работодателя по устранению опасностей и снижению уровней проф. рисков;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совершенствовать систему управления охраной труда (СУОТ);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учитывать мнение профсоюзной организации</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Положении  о СУОТ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пропишите все новые процедуры, которые вводите в 2022 году,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например, процедуру учета микротравм.</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3" descr="Что такое СОУТ и как её провести"/>
          <p:cNvPicPr>
            <a:picLocks noChangeAspect="1" noChangeArrowheads="1"/>
          </p:cNvPicPr>
          <p:nvPr/>
        </p:nvPicPr>
        <p:blipFill>
          <a:blip r:embed="rId3" cstate="print"/>
          <a:srcRect/>
          <a:stretch>
            <a:fillRect/>
          </a:stretch>
        </p:blipFill>
        <p:spPr bwMode="auto">
          <a:xfrm>
            <a:off x="5520227" y="1340768"/>
            <a:ext cx="3444261" cy="476785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2529" name="Rectangle 1"/>
          <p:cNvSpPr>
            <a:spLocks noChangeArrowheads="1"/>
          </p:cNvSpPr>
          <p:nvPr/>
        </p:nvSpPr>
        <p:spPr bwMode="auto">
          <a:xfrm>
            <a:off x="611560" y="327386"/>
            <a:ext cx="806489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2.2. Инструкции по охране труда: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ВАЖНО!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1 марта все работники должны работать по новым инструкциям по охране труда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Приказ Минтруда России от 29.10.2021 № 772н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 утверждении основных требований к порядку разработки и содержанию правил и инструкций по охране труда, разрабатываемых работодателем»).</a:t>
            </a:r>
          </a:p>
          <a:p>
            <a:pPr lvl="0" algn="just" eaLnBrk="0" fontAlgn="base" hangingPunct="0">
              <a:spcBef>
                <a:spcPct val="0"/>
              </a:spcBef>
              <a:spcAft>
                <a:spcPct val="0"/>
              </a:spcAft>
            </a:pPr>
            <a:r>
              <a:rPr lang="ru-RU" sz="2000" b="1" dirty="0" smtClean="0">
                <a:solidFill>
                  <a:srgbClr val="C00000"/>
                </a:solidFill>
                <a:latin typeface="Times New Roman" pitchFamily="18" charset="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Для оказания помощи руководителям ОУ </a:t>
            </a:r>
            <a:r>
              <a:rPr lang="ru-RU" sz="2000" b="1" dirty="0" smtClean="0">
                <a:latin typeface="Times New Roman" pitchFamily="18" charset="0"/>
                <a:ea typeface="Calibri" pitchFamily="34" charset="0"/>
                <a:cs typeface="Times New Roman" pitchFamily="18" charset="0"/>
              </a:rPr>
              <a:t>прилагается Справочная информация Консультанта Плюс:</a:t>
            </a:r>
          </a:p>
          <a:p>
            <a:pPr lvl="0" algn="just" eaLnBrk="0" fontAlgn="base" hangingPunct="0">
              <a:spcBef>
                <a:spcPct val="0"/>
              </a:spcBef>
              <a:spcAft>
                <a:spcPct val="0"/>
              </a:spcAft>
              <a:buFont typeface="Arial" pitchFamily="34" charset="0"/>
              <a:buChar char="•"/>
            </a:pPr>
            <a:r>
              <a:rPr lang="ru-RU" sz="20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Перечень </a:t>
            </a:r>
            <a:r>
              <a:rPr lang="ru-RU" sz="2000" dirty="0" smtClean="0">
                <a:latin typeface="Times New Roman" pitchFamily="18" charset="0"/>
                <a:ea typeface="Calibri" pitchFamily="34" charset="0"/>
                <a:cs typeface="Times New Roman" pitchFamily="18" charset="0"/>
              </a:rPr>
              <a:t>правил и инструкций по охране </a:t>
            </a:r>
            <a:r>
              <a:rPr lang="ru-RU" sz="2000" dirty="0" smtClean="0">
                <a:latin typeface="Times New Roman" pitchFamily="18" charset="0"/>
                <a:ea typeface="Calibri" pitchFamily="34" charset="0"/>
                <a:cs typeface="Times New Roman" pitchFamily="18" charset="0"/>
              </a:rPr>
              <a:t>труда;</a:t>
            </a:r>
            <a:endParaRPr lang="ru-RU" sz="20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Font typeface="Arial" pitchFamily="34" charset="0"/>
              <a:buChar char="•"/>
            </a:pPr>
            <a:r>
              <a:rPr lang="ru-RU" sz="2000" dirty="0" smtClean="0">
                <a:latin typeface="Times New Roman" pitchFamily="18" charset="0"/>
                <a:ea typeface="Calibri" pitchFamily="34" charset="0"/>
                <a:cs typeface="Times New Roman" pitchFamily="18" charset="0"/>
              </a:rPr>
              <a:t> </a:t>
            </a:r>
            <a:r>
              <a:rPr lang="ru-RU" sz="2000" dirty="0" smtClean="0">
                <a:latin typeface="Times New Roman" pitchFamily="18" charset="0"/>
                <a:ea typeface="Calibri" pitchFamily="34" charset="0"/>
                <a:cs typeface="Times New Roman" pitchFamily="18" charset="0"/>
              </a:rPr>
              <a:t>Формы </a:t>
            </a:r>
            <a:r>
              <a:rPr lang="ru-RU" sz="2000" dirty="0" smtClean="0">
                <a:latin typeface="Times New Roman" pitchFamily="18" charset="0"/>
                <a:ea typeface="Calibri" pitchFamily="34" charset="0"/>
                <a:cs typeface="Times New Roman" pitchFamily="18" charset="0"/>
              </a:rPr>
              <a:t>инструкций по охране труда по ряду должностей и </a:t>
            </a:r>
            <a:r>
              <a:rPr lang="ru-RU" sz="2000" dirty="0" smtClean="0">
                <a:latin typeface="Times New Roman" pitchFamily="18" charset="0"/>
                <a:ea typeface="Calibri" pitchFamily="34" charset="0"/>
                <a:cs typeface="Times New Roman" pitchFamily="18" charset="0"/>
              </a:rPr>
              <a:t>профессий</a:t>
            </a:r>
            <a:r>
              <a:rPr lang="ru-RU" sz="2000" dirty="0" smtClean="0"/>
              <a:t>.</a:t>
            </a:r>
            <a:endParaRPr lang="ru-RU" sz="2000" dirty="0" smtClean="0"/>
          </a:p>
          <a:p>
            <a:pPr lvl="0" algn="just" eaLnBrk="0" fontAlgn="base" hangingPunct="0">
              <a:spcBef>
                <a:spcPct val="0"/>
              </a:spcBef>
              <a:spcAft>
                <a:spcPct val="0"/>
              </a:spcAft>
              <a:buFont typeface="Arial" pitchFamily="34" charset="0"/>
              <a:buChar char="•"/>
            </a:pP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Приказ Минтруда России от 29.10.2021 № 772н определяет: </a:t>
            </a:r>
          </a:p>
          <a:p>
            <a:pPr lvl="0" algn="just" eaLnBrk="0" fontAlgn="base" hangingPunct="0">
              <a:spcBef>
                <a:spcPct val="0"/>
              </a:spcBef>
              <a:spcAft>
                <a:spcPct val="0"/>
              </a:spcAft>
              <a:buFontTx/>
              <a:buChar char="-"/>
            </a:pPr>
            <a:r>
              <a:rPr lang="ru-RU" sz="2000" dirty="0" smtClean="0">
                <a:latin typeface="Times New Roman" pitchFamily="18" charset="0"/>
                <a:ea typeface="Calibri" pitchFamily="34" charset="0"/>
                <a:cs typeface="Times New Roman" pitchFamily="18" charset="0"/>
              </a:rPr>
              <a:t>содержательную часть утверждаемых правил и инструкций по охране труда;</a:t>
            </a:r>
          </a:p>
          <a:p>
            <a:pPr lvl="0" algn="just" eaLnBrk="0" fontAlgn="base" hangingPunct="0">
              <a:spcBef>
                <a:spcPct val="0"/>
              </a:spcBef>
              <a:spcAft>
                <a:spcPct val="0"/>
              </a:spcAft>
              <a:buFontTx/>
              <a:buChar char="-"/>
            </a:pPr>
            <a:r>
              <a:rPr lang="ru-RU" sz="2000" dirty="0" smtClean="0">
                <a:latin typeface="Times New Roman" pitchFamily="18" charset="0"/>
                <a:ea typeface="Calibri" pitchFamily="34" charset="0"/>
                <a:cs typeface="Times New Roman" pitchFamily="18" charset="0"/>
              </a:rPr>
              <a:t> требования к их согласованию, утверждению и пересмотру.</a:t>
            </a:r>
            <a:r>
              <a:rPr lang="ru-RU" sz="2000" dirty="0" smtClean="0"/>
              <a:t/>
            </a:r>
            <a:br>
              <a:rPr lang="ru-RU" sz="2000" dirty="0" smtClean="0"/>
            </a:b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разработке инструкций по ОТ анализируйте проф. стандарты </a:t>
            </a:r>
            <a:r>
              <a:rPr lang="ru-RU" sz="2000" dirty="0" smtClean="0">
                <a:latin typeface="Times New Roman" pitchFamily="18" charset="0"/>
                <a:ea typeface="Calibri" pitchFamily="34" charset="0"/>
                <a:cs typeface="Times New Roman" pitchFamily="18" charset="0"/>
              </a:rPr>
              <a:t>для тех видов профессиональной деятельности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кого составляете инструкции по охране труда.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имени-2 копия.png"/>
          <p:cNvPicPr>
            <a:picLocks noChangeAspect="1"/>
          </p:cNvPicPr>
          <p:nvPr/>
        </p:nvPicPr>
        <p:blipFill>
          <a:blip r:embed="rId2" cstate="print"/>
          <a:srcRect/>
          <a:stretch>
            <a:fillRect/>
          </a:stretch>
        </p:blipFill>
        <p:spPr bwMode="auto">
          <a:xfrm>
            <a:off x="285720" y="142852"/>
            <a:ext cx="472537" cy="482347"/>
          </a:xfrm>
          <a:prstGeom prst="rect">
            <a:avLst/>
          </a:prstGeom>
          <a:noFill/>
          <a:ln w="9525">
            <a:noFill/>
            <a:miter lim="800000"/>
            <a:headEnd/>
            <a:tailEnd/>
          </a:ln>
        </p:spPr>
      </p:pic>
      <p:sp>
        <p:nvSpPr>
          <p:cNvPr id="24577" name="Rectangle 1"/>
          <p:cNvSpPr>
            <a:spLocks noChangeArrowheads="1"/>
          </p:cNvSpPr>
          <p:nvPr/>
        </p:nvSpPr>
        <p:spPr bwMode="auto">
          <a:xfrm>
            <a:off x="755576" y="1012279"/>
            <a:ext cx="788839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внести изменения в действующие документы</a:t>
            </a:r>
          </a:p>
          <a:p>
            <a:pPr marL="342900" marR="0" lvl="0" indent="-342900" algn="l" defTabSz="914400" rtl="0" eaLnBrk="0" fontAlgn="base" latinLnBrk="0" hangingPunct="0">
              <a:lnSpc>
                <a:spcPct val="100000"/>
              </a:lnSpc>
              <a:spcBef>
                <a:spcPct val="0"/>
              </a:spcBef>
              <a:spcAft>
                <a:spcPct val="0"/>
              </a:spcAft>
              <a:buClrTx/>
              <a:buSzTx/>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latin typeface="Times New Roman" pitchFamily="18" charset="0"/>
                <a:ea typeface="Calibri" pitchFamily="34" charset="0"/>
                <a:cs typeface="Times New Roman" pitchFamily="18" charset="0"/>
              </a:rPr>
              <a:t>2)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издать инструкции по охране труда заново.</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ВАЖНО!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грозит, если не пересмотреть инструкции до 1 марта 2022 года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требованиям Приказа Минтруда России от 29.10.2021 № 772н </a:t>
            </a:r>
            <a:endParaRPr lang="ru-RU" sz="2000"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работодателю  грозит штраф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части 1 статьи 5.27.1 «Кодекса Российской Федерации об административных правонарушениях» от 30.12.2001 № 195-ФЗ</a:t>
            </a:r>
          </a:p>
          <a:p>
            <a:pPr marL="0" marR="0" lvl="0" indent="0" algn="just" defTabSz="914400" rtl="0" eaLnBrk="0" fontAlgn="base" latinLnBrk="0" hangingPunct="0">
              <a:lnSpc>
                <a:spcPct val="100000"/>
              </a:lnSpc>
              <a:spcBef>
                <a:spcPct val="0"/>
              </a:spcBef>
              <a:spcAft>
                <a:spcPct val="0"/>
              </a:spcAft>
              <a:buClrTx/>
              <a:buSzTx/>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юридического лица – до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80 000 руб</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повторное нарушение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организацию могут оштрафовать на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 тыс. руб.</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или приостановить ее деятельность на 90 дней.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071538" y="142852"/>
            <a:ext cx="7286676" cy="707886"/>
          </a:xfrm>
          <a:prstGeom prst="rect">
            <a:avLst/>
          </a:prstGeom>
        </p:spPr>
        <p:txBody>
          <a:bodyPr wrap="square">
            <a:spAutoFit/>
          </a:bodyPr>
          <a:lstStyle/>
          <a:p>
            <a:pPr lvl="0" algn="ctr"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Пересмотреть инструкции по охране труда можно</a:t>
            </a:r>
          </a:p>
          <a:p>
            <a:pPr lvl="0" algn="ctr"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двумя способами</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9" descr="Авторский надзор и поэтапный ввод - последние процедуры при внедрении системы электронного документооборота СЭД"/>
          <p:cNvPicPr>
            <a:picLocks noChangeAspect="1" noChangeArrowheads="1"/>
          </p:cNvPicPr>
          <p:nvPr/>
        </p:nvPicPr>
        <p:blipFill>
          <a:blip r:embed="rId3" cstate="email"/>
          <a:srcRect/>
          <a:stretch>
            <a:fillRect/>
          </a:stretch>
        </p:blipFill>
        <p:spPr bwMode="auto">
          <a:xfrm>
            <a:off x="6444208" y="548680"/>
            <a:ext cx="2304256" cy="18722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jpg"/>
          <p:cNvPicPr>
            <a:picLocks noChangeAspect="1"/>
          </p:cNvPicPr>
          <p:nvPr/>
        </p:nvPicPr>
        <p:blipFill>
          <a:blip r:embed="rId2" cstate="print"/>
          <a:stretch>
            <a:fillRect/>
          </a:stretch>
        </p:blipFill>
        <p:spPr>
          <a:xfrm>
            <a:off x="0" y="0"/>
            <a:ext cx="8892480" cy="6858000"/>
          </a:xfrm>
          <a:prstGeom prst="rect">
            <a:avLst/>
          </a:prstGeom>
        </p:spPr>
      </p:pic>
      <p:pic>
        <p:nvPicPr>
          <p:cNvPr id="3" name="Рисунок 2" descr="24.jpg"/>
          <p:cNvPicPr>
            <a:picLocks noChangeAspect="1"/>
          </p:cNvPicPr>
          <p:nvPr/>
        </p:nvPicPr>
        <p:blipFill>
          <a:blip r:embed="rId2" cstate="print"/>
          <a:stretch>
            <a:fillRect/>
          </a:stretch>
        </p:blipFill>
        <p:spPr>
          <a:xfrm>
            <a:off x="152400" y="152400"/>
            <a:ext cx="8812088" cy="6796001"/>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3010</Words>
  <Application>Microsoft Office PowerPoint</Application>
  <PresentationFormat>Экран (4:3)</PresentationFormat>
  <Paragraphs>236</Paragraphs>
  <Slides>27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Архангельская межрегиональная организация профессионального союза работников народного образования и науки                             Российской Федерации</vt:lpstr>
      <vt:lpstr>Слайд 2</vt:lpstr>
      <vt:lpstr>Слайд 3</vt:lpstr>
      <vt:lpstr>Слайд 4</vt:lpstr>
      <vt:lpstr> ! Отсутствие СУОТ – основание  внеплановой проверки ГИТ  (п. 2 Постановления Правительства  РФ от 03.04.20 N 438); </vt:lpstr>
      <vt:lpstr>Слайд 6</vt:lpstr>
      <vt:lpstr>Слайд 7</vt:lpstr>
      <vt:lpstr>Слайд 8</vt:lpstr>
      <vt:lpstr>Слайд 9</vt:lpstr>
      <vt:lpstr>В раздел «Общие требования охраны труда» включите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Правительство утвердило новый порядок обучения и проверки знаний по охране труда  Документ: Постановление Правительства РФ от 24.12.2021 N 2464  </vt:lpstr>
      <vt:lpstr>Слайд 22</vt:lpstr>
      <vt:lpstr>Слайд 23</vt:lpstr>
      <vt:lpstr>Слайд 24</vt:lpstr>
      <vt:lpstr>Слайд 25</vt:lpstr>
      <vt:lpstr>  Профсоюз – это территория здоровья!  Права профсоюзов в области охраны труда определены   </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Архангельская межрегиональная организация профессионального союза работников народного образования и науки                             Российской Федерации</dc:title>
  <dc:creator>Glavspec</dc:creator>
  <cp:lastModifiedBy>Zampred</cp:lastModifiedBy>
  <cp:revision>78</cp:revision>
  <dcterms:created xsi:type="dcterms:W3CDTF">2022-02-17T10:30:05Z</dcterms:created>
  <dcterms:modified xsi:type="dcterms:W3CDTF">2022-02-22T07:27:15Z</dcterms:modified>
</cp:coreProperties>
</file>